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layfair Display"/>
      <p:regular r:id="rId44"/>
      <p:bold r:id="rId45"/>
      <p:italic r:id="rId46"/>
      <p:boldItalic r:id="rId47"/>
    </p:embeddedFont>
    <p:embeddedFont>
      <p:font typeface="Nunito"/>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DAD3E30-2CEA-4188-AE05-EA95DB7E8B9E}">
  <a:tblStyle styleId="{2DAD3E30-2CEA-4188-AE05-EA95DB7E8B9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layfairDisplay-regular.fntdata"/><Relationship Id="rId43" Type="http://schemas.openxmlformats.org/officeDocument/2006/relationships/slide" Target="slides/slide37.xml"/><Relationship Id="rId46" Type="http://schemas.openxmlformats.org/officeDocument/2006/relationships/font" Target="fonts/PlayfairDisplay-italic.fntdata"/><Relationship Id="rId45"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PlayfairDisplay-boldItalic.fntdata"/><Relationship Id="rId49"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99f8e64bf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99f8e64bf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aaf122b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aaf122b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aaf122b4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aaf122b4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99f8e64bf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99f8e64bf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99f8e64bf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99f8e64bf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99f8e64bf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99f8e64bf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ab3e3af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ab3e3af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ab3e3af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ab3e3af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9f8e64bf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9f8e64bf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99f8e64bf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99f8e64bf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99f8e64b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99f8e64b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2061d97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2061d97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2061d973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2061d973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99f8e64bf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99f8e64bf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9fd9bd058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9fd9bd058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9fd9bd05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9fd9bd05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9fd9bd058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9fd9bd058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2061d973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2061d973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2061d9739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2061d9739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9fd9bd058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9fd9bd058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9fd9bd058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9fd9bd058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9fd9bd058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fd9bd058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89fd9bd058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9fd9bd058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ab3e3af8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ab3e3af8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9fd9bd058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9fd9bd058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9fd9bd058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9fd9bd058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9fd9bd058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9fd9bd058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2061d973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2061d973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9fd9bd058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9fd9bd058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99f8e64bf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99f8e64bf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99f8e64bf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99f8e64bf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ab3e3af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ab3e3af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ab3e3af8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ab3e3af8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aaf122b4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aaf122b4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99f8e64bf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99f8e64bf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99f8e64b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9f8e64b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p:nvPr/>
        </p:nvSpPr>
        <p:spPr>
          <a:xfrm>
            <a:off x="2749050" y="748800"/>
            <a:ext cx="3645900" cy="36459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5" name="Google Shape;15;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3" name="Google Shape;53;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FFFFFF"/>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Lato"/>
              <a:buNone/>
              <a:defRPr b="0" sz="4800">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Clr>
                <a:srgbClr val="9900FF"/>
              </a:buClr>
              <a:buSzPts val="3200"/>
              <a:buNone/>
              <a:defRPr>
                <a:solidFill>
                  <a:srgbClr val="9900FF"/>
                </a:solidFill>
              </a:defRPr>
            </a:lvl2pPr>
            <a:lvl3pPr lvl="2">
              <a:spcBef>
                <a:spcPts val="0"/>
              </a:spcBef>
              <a:spcAft>
                <a:spcPts val="0"/>
              </a:spcAft>
              <a:buClr>
                <a:srgbClr val="9900FF"/>
              </a:buClr>
              <a:buSzPts val="3200"/>
              <a:buNone/>
              <a:defRPr>
                <a:solidFill>
                  <a:srgbClr val="9900FF"/>
                </a:solidFill>
              </a:defRPr>
            </a:lvl3pPr>
            <a:lvl4pPr lvl="3">
              <a:spcBef>
                <a:spcPts val="0"/>
              </a:spcBef>
              <a:spcAft>
                <a:spcPts val="0"/>
              </a:spcAft>
              <a:buClr>
                <a:srgbClr val="9900FF"/>
              </a:buClr>
              <a:buSzPts val="3200"/>
              <a:buNone/>
              <a:defRPr>
                <a:solidFill>
                  <a:srgbClr val="9900FF"/>
                </a:solidFill>
              </a:defRPr>
            </a:lvl4pPr>
            <a:lvl5pPr lvl="4">
              <a:spcBef>
                <a:spcPts val="0"/>
              </a:spcBef>
              <a:spcAft>
                <a:spcPts val="0"/>
              </a:spcAft>
              <a:buClr>
                <a:srgbClr val="9900FF"/>
              </a:buClr>
              <a:buSzPts val="3200"/>
              <a:buNone/>
              <a:defRPr>
                <a:solidFill>
                  <a:srgbClr val="9900FF"/>
                </a:solidFill>
              </a:defRPr>
            </a:lvl5pPr>
            <a:lvl6pPr lvl="5">
              <a:spcBef>
                <a:spcPts val="0"/>
              </a:spcBef>
              <a:spcAft>
                <a:spcPts val="0"/>
              </a:spcAft>
              <a:buClr>
                <a:srgbClr val="9900FF"/>
              </a:buClr>
              <a:buSzPts val="3200"/>
              <a:buNone/>
              <a:defRPr>
                <a:solidFill>
                  <a:srgbClr val="9900FF"/>
                </a:solidFill>
              </a:defRPr>
            </a:lvl6pPr>
            <a:lvl7pPr lvl="6">
              <a:spcBef>
                <a:spcPts val="0"/>
              </a:spcBef>
              <a:spcAft>
                <a:spcPts val="0"/>
              </a:spcAft>
              <a:buClr>
                <a:srgbClr val="9900FF"/>
              </a:buClr>
              <a:buSzPts val="3200"/>
              <a:buNone/>
              <a:defRPr>
                <a:solidFill>
                  <a:srgbClr val="9900FF"/>
                </a:solidFill>
              </a:defRPr>
            </a:lvl7pPr>
            <a:lvl8pPr lvl="7">
              <a:spcBef>
                <a:spcPts val="0"/>
              </a:spcBef>
              <a:spcAft>
                <a:spcPts val="0"/>
              </a:spcAft>
              <a:buClr>
                <a:srgbClr val="9900FF"/>
              </a:buClr>
              <a:buSzPts val="3200"/>
              <a:buNone/>
              <a:defRPr>
                <a:solidFill>
                  <a:srgbClr val="9900FF"/>
                </a:solidFill>
              </a:defRPr>
            </a:lvl8pPr>
            <a:lvl9pPr lvl="8">
              <a:spcBef>
                <a:spcPts val="0"/>
              </a:spcBef>
              <a:spcAft>
                <a:spcPts val="0"/>
              </a:spcAft>
              <a:buClr>
                <a:srgbClr val="9900FF"/>
              </a:buClr>
              <a:buSzPts val="3200"/>
              <a:buNone/>
              <a:defRPr>
                <a:solidFill>
                  <a:srgbClr val="9900FF"/>
                </a:solidFill>
              </a:defRPr>
            </a:lvl9pPr>
          </a:lstStyle>
          <a:p/>
        </p:txBody>
      </p:sp>
      <p:sp>
        <p:nvSpPr>
          <p:cNvPr id="32" name="Google Shape;32;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FFFFF"/>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Font typeface="Lato"/>
              <a:buNone/>
              <a:defRPr b="0" sz="4800">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9" name="Google Shape;39;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rgbClr val="754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754690"/>
              </a:buClr>
              <a:buSzPts val="3200"/>
              <a:buFont typeface="Playfair Display"/>
              <a:buNone/>
              <a:defRPr b="1" sz="3200">
                <a:solidFill>
                  <a:srgbClr val="754690"/>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9301" l="0" r="0" t="42045"/>
          <a:stretch/>
        </p:blipFill>
        <p:spPr>
          <a:xfrm>
            <a:off x="6691650" y="34350"/>
            <a:ext cx="2319201" cy="432626"/>
          </a:xfrm>
          <a:prstGeom prst="rect">
            <a:avLst/>
          </a:prstGeom>
          <a:noFill/>
          <a:ln>
            <a:noFill/>
          </a:ln>
        </p:spPr>
      </p:pic>
      <p:pic>
        <p:nvPicPr>
          <p:cNvPr id="10" name="Google Shape;10;p1"/>
          <p:cNvPicPr preferRelativeResize="0"/>
          <p:nvPr/>
        </p:nvPicPr>
        <p:blipFill>
          <a:blip r:embed="rId2">
            <a:alphaModFix/>
          </a:blip>
          <a:stretch>
            <a:fillRect/>
          </a:stretch>
        </p:blipFill>
        <p:spPr>
          <a:xfrm>
            <a:off x="159875" y="4681000"/>
            <a:ext cx="322749" cy="3227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6.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48.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equitymaster.com/glossary/price-earnings-ratio/?utm_source=quarterly-results-analysis&amp;utm_medium=website&amp;utm_campaign=content&amp;utm_content=pe-ratio" TargetMode="External"/><Relationship Id="rId4" Type="http://schemas.openxmlformats.org/officeDocument/2006/relationships/hyperlink" Target="https://www.equitymaster.com/glossary/price-earnings-ratio/?utm_source=quarterly-results-analysis&amp;utm_medium=website&amp;utm_campaign=content&amp;utm_content=pe-ratio" TargetMode="External"/><Relationship Id="rId9" Type="http://schemas.openxmlformats.org/officeDocument/2006/relationships/image" Target="../media/image42.png"/><Relationship Id="rId5" Type="http://schemas.openxmlformats.org/officeDocument/2006/relationships/hyperlink" Target="https://www.equitymaster.com/glossary/price-earnings-ratio/?utm_source=quarterly-results-analysis&amp;utm_medium=website&amp;utm_campaign=content&amp;utm_content=pe-ratio" TargetMode="External"/><Relationship Id="rId6" Type="http://schemas.openxmlformats.org/officeDocument/2006/relationships/hyperlink" Target="https://www.equitymaster.com/glossary/price-book-value-ratio/?utm_source=quarterly-results-analysis&amp;utm_medium=website&amp;utm_campaign=financials&amp;utm_content=pbv-ratio" TargetMode="External"/><Relationship Id="rId7" Type="http://schemas.openxmlformats.org/officeDocument/2006/relationships/hyperlink" Target="https://www.equitymaster.com/glossary/price-book-value-ratio/?utm_source=quarterly-results-analysis&amp;utm_medium=website&amp;utm_campaign=financials&amp;utm_content=pbv-ratio" TargetMode="External"/><Relationship Id="rId8" Type="http://schemas.openxmlformats.org/officeDocument/2006/relationships/hyperlink" Target="https://www.equitymaster.com/glossary/price-book-value-ratio/?utm_source=quarterly-results-analysis&amp;utm_medium=website&amp;utm_campaign=financials&amp;utm_content=pbv-rat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7.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type="ctrTitle"/>
          </p:nvPr>
        </p:nvSpPr>
        <p:spPr>
          <a:xfrm>
            <a:off x="3096300" y="1223175"/>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Indian IT Sector</a:t>
            </a:r>
            <a:endParaRPr sz="2800"/>
          </a:p>
        </p:txBody>
      </p:sp>
      <p:sp>
        <p:nvSpPr>
          <p:cNvPr id="62" name="Google Shape;62;p13"/>
          <p:cNvSpPr txBox="1"/>
          <p:nvPr>
            <p:ph idx="1" type="subTitle"/>
          </p:nvPr>
        </p:nvSpPr>
        <p:spPr>
          <a:xfrm>
            <a:off x="3096363" y="274888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a:t>
            </a:r>
            <a:r>
              <a:rPr lang="en"/>
              <a:t>Seminar</a:t>
            </a:r>
            <a:endParaRPr/>
          </a:p>
        </p:txBody>
      </p:sp>
      <p:sp>
        <p:nvSpPr>
          <p:cNvPr id="63" name="Google Shape;63;p1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nvSpPr>
        <p:spPr>
          <a:xfrm>
            <a:off x="6981550" y="3605950"/>
            <a:ext cx="2057400" cy="86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700">
                <a:latin typeface="Lato"/>
                <a:ea typeface="Lato"/>
                <a:cs typeface="Lato"/>
                <a:sym typeface="Lato"/>
              </a:rPr>
              <a:t>By: </a:t>
            </a:r>
            <a:br>
              <a:rPr b="1" lang="en" sz="700">
                <a:latin typeface="Lato"/>
                <a:ea typeface="Lato"/>
                <a:cs typeface="Lato"/>
                <a:sym typeface="Lato"/>
              </a:rPr>
            </a:br>
            <a:r>
              <a:rPr b="1" lang="en" sz="700"/>
              <a:t>Anushka Panda – L&amp;T Infotech</a:t>
            </a:r>
            <a:endParaRPr b="1" sz="700"/>
          </a:p>
          <a:p>
            <a:pPr indent="0" lvl="0" marL="0" rtl="0" algn="l">
              <a:lnSpc>
                <a:spcPct val="100000"/>
              </a:lnSpc>
              <a:spcBef>
                <a:spcPts val="0"/>
              </a:spcBef>
              <a:spcAft>
                <a:spcPts val="0"/>
              </a:spcAft>
              <a:buNone/>
            </a:pPr>
            <a:r>
              <a:rPr b="1" lang="en" sz="700"/>
              <a:t>Ayushi Jain – Mindtree</a:t>
            </a:r>
            <a:endParaRPr b="1" sz="700"/>
          </a:p>
          <a:p>
            <a:pPr indent="0" lvl="0" marL="0" rtl="0" algn="l">
              <a:lnSpc>
                <a:spcPct val="100000"/>
              </a:lnSpc>
              <a:spcBef>
                <a:spcPts val="0"/>
              </a:spcBef>
              <a:spcAft>
                <a:spcPts val="0"/>
              </a:spcAft>
              <a:buNone/>
            </a:pPr>
            <a:r>
              <a:rPr b="1" lang="en" sz="700"/>
              <a:t>Chirag Goswami – NIIT Tech</a:t>
            </a:r>
            <a:endParaRPr b="1" sz="700"/>
          </a:p>
          <a:p>
            <a:pPr indent="0" lvl="0" marL="0" rtl="0" algn="l">
              <a:lnSpc>
                <a:spcPct val="100000"/>
              </a:lnSpc>
              <a:spcBef>
                <a:spcPts val="0"/>
              </a:spcBef>
              <a:spcAft>
                <a:spcPts val="0"/>
              </a:spcAft>
              <a:buNone/>
            </a:pPr>
            <a:r>
              <a:rPr b="1" lang="en" sz="700"/>
              <a:t>Harshit Kumar Dubey – Infosys</a:t>
            </a:r>
            <a:endParaRPr b="1" sz="700"/>
          </a:p>
          <a:p>
            <a:pPr indent="0" lvl="0" marL="0" rtl="0" algn="l">
              <a:lnSpc>
                <a:spcPct val="100000"/>
              </a:lnSpc>
              <a:spcBef>
                <a:spcPts val="0"/>
              </a:spcBef>
              <a:spcAft>
                <a:spcPts val="0"/>
              </a:spcAft>
              <a:buNone/>
            </a:pPr>
            <a:r>
              <a:rPr b="1" lang="en" sz="700"/>
              <a:t>Sarthak Dalmia – Cyient</a:t>
            </a:r>
            <a:endParaRPr b="1" sz="700"/>
          </a:p>
          <a:p>
            <a:pPr indent="0" lvl="0" marL="0" rtl="0" algn="l">
              <a:lnSpc>
                <a:spcPct val="100000"/>
              </a:lnSpc>
              <a:spcBef>
                <a:spcPts val="0"/>
              </a:spcBef>
              <a:spcAft>
                <a:spcPts val="0"/>
              </a:spcAft>
              <a:buNone/>
            </a:pPr>
            <a:r>
              <a:rPr b="1" lang="en" sz="700"/>
              <a:t>Shashwat Singh – TCS</a:t>
            </a:r>
            <a:endParaRPr b="1" sz="700"/>
          </a:p>
          <a:p>
            <a:pPr indent="0" lvl="0" marL="0" rtl="0" algn="l">
              <a:spcBef>
                <a:spcPts val="0"/>
              </a:spcBef>
              <a:spcAft>
                <a:spcPts val="0"/>
              </a:spcAft>
              <a:buNone/>
            </a:pPr>
            <a:r>
              <a:t/>
            </a:r>
            <a:endParaRPr>
              <a:latin typeface="Lato"/>
              <a:ea typeface="Lato"/>
              <a:cs typeface="Lato"/>
              <a:sym typeface="Lato"/>
            </a:endParaRPr>
          </a:p>
        </p:txBody>
      </p:sp>
      <p:sp>
        <p:nvSpPr>
          <p:cNvPr id="65" name="Google Shape;65;p13"/>
          <p:cNvSpPr txBox="1"/>
          <p:nvPr>
            <p:ph idx="1" type="subTitle"/>
          </p:nvPr>
        </p:nvSpPr>
        <p:spPr>
          <a:xfrm>
            <a:off x="3367273" y="4151053"/>
            <a:ext cx="2409600" cy="32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
              <a:t>As a part of PS-I project requirements of BITS Pilani, at William O’Neil, India</a:t>
            </a:r>
            <a:endParaRPr sz="700"/>
          </a:p>
        </p:txBody>
      </p:sp>
      <p:pic>
        <p:nvPicPr>
          <p:cNvPr id="66" name="Google Shape;66;p13"/>
          <p:cNvPicPr preferRelativeResize="0"/>
          <p:nvPr/>
        </p:nvPicPr>
        <p:blipFill>
          <a:blip r:embed="rId3">
            <a:alphaModFix/>
          </a:blip>
          <a:stretch>
            <a:fillRect/>
          </a:stretch>
        </p:blipFill>
        <p:spPr>
          <a:xfrm>
            <a:off x="1702075" y="3699375"/>
            <a:ext cx="539266" cy="503348"/>
          </a:xfrm>
          <a:prstGeom prst="rect">
            <a:avLst/>
          </a:prstGeom>
          <a:noFill/>
          <a:ln>
            <a:noFill/>
          </a:ln>
        </p:spPr>
      </p:pic>
      <p:pic>
        <p:nvPicPr>
          <p:cNvPr id="67" name="Google Shape;67;p13"/>
          <p:cNvPicPr preferRelativeResize="0"/>
          <p:nvPr/>
        </p:nvPicPr>
        <p:blipFill>
          <a:blip r:embed="rId4">
            <a:alphaModFix/>
          </a:blip>
          <a:stretch>
            <a:fillRect/>
          </a:stretch>
        </p:blipFill>
        <p:spPr>
          <a:xfrm>
            <a:off x="1078206" y="3155943"/>
            <a:ext cx="1543781" cy="335566"/>
          </a:xfrm>
          <a:prstGeom prst="rect">
            <a:avLst/>
          </a:prstGeom>
          <a:noFill/>
          <a:ln>
            <a:noFill/>
          </a:ln>
        </p:spPr>
      </p:pic>
      <p:pic>
        <p:nvPicPr>
          <p:cNvPr id="68" name="Google Shape;68;p13"/>
          <p:cNvPicPr preferRelativeResize="0"/>
          <p:nvPr/>
        </p:nvPicPr>
        <p:blipFill>
          <a:blip r:embed="rId5">
            <a:alphaModFix/>
          </a:blip>
          <a:stretch>
            <a:fillRect/>
          </a:stretch>
        </p:blipFill>
        <p:spPr>
          <a:xfrm>
            <a:off x="1464150" y="1867384"/>
            <a:ext cx="771891" cy="483609"/>
          </a:xfrm>
          <a:prstGeom prst="rect">
            <a:avLst/>
          </a:prstGeom>
          <a:noFill/>
          <a:ln>
            <a:noFill/>
          </a:ln>
        </p:spPr>
      </p:pic>
      <p:pic>
        <p:nvPicPr>
          <p:cNvPr id="69" name="Google Shape;69;p13"/>
          <p:cNvPicPr preferRelativeResize="0"/>
          <p:nvPr/>
        </p:nvPicPr>
        <p:blipFill>
          <a:blip r:embed="rId6">
            <a:alphaModFix/>
          </a:blip>
          <a:stretch>
            <a:fillRect/>
          </a:stretch>
        </p:blipFill>
        <p:spPr>
          <a:xfrm>
            <a:off x="1464151" y="803304"/>
            <a:ext cx="1015089" cy="532957"/>
          </a:xfrm>
          <a:prstGeom prst="rect">
            <a:avLst/>
          </a:prstGeom>
          <a:noFill/>
          <a:ln>
            <a:noFill/>
          </a:ln>
        </p:spPr>
      </p:pic>
      <p:pic>
        <p:nvPicPr>
          <p:cNvPr id="70" name="Google Shape;70;p13"/>
          <p:cNvPicPr preferRelativeResize="0"/>
          <p:nvPr/>
        </p:nvPicPr>
        <p:blipFill>
          <a:blip r:embed="rId7">
            <a:alphaModFix/>
          </a:blip>
          <a:stretch>
            <a:fillRect/>
          </a:stretch>
        </p:blipFill>
        <p:spPr>
          <a:xfrm>
            <a:off x="1712646" y="2561482"/>
            <a:ext cx="518118" cy="483609"/>
          </a:xfrm>
          <a:prstGeom prst="rect">
            <a:avLst/>
          </a:prstGeom>
          <a:noFill/>
          <a:ln>
            <a:noFill/>
          </a:ln>
        </p:spPr>
      </p:pic>
      <p:pic>
        <p:nvPicPr>
          <p:cNvPr id="71" name="Google Shape;71;p13"/>
          <p:cNvPicPr preferRelativeResize="0"/>
          <p:nvPr/>
        </p:nvPicPr>
        <p:blipFill>
          <a:blip r:embed="rId8">
            <a:alphaModFix/>
          </a:blip>
          <a:stretch>
            <a:fillRect/>
          </a:stretch>
        </p:blipFill>
        <p:spPr>
          <a:xfrm>
            <a:off x="1628059" y="1420030"/>
            <a:ext cx="687300" cy="236870"/>
          </a:xfrm>
          <a:prstGeom prst="rect">
            <a:avLst/>
          </a:prstGeom>
          <a:noFill/>
          <a:ln>
            <a:noFill/>
          </a:ln>
        </p:spPr>
      </p:pic>
      <p:sp>
        <p:nvSpPr>
          <p:cNvPr id="72" name="Google Shape;72;p13"/>
          <p:cNvSpPr txBox="1"/>
          <p:nvPr/>
        </p:nvSpPr>
        <p:spPr>
          <a:xfrm>
            <a:off x="6981550" y="2571750"/>
            <a:ext cx="2057400" cy="86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700"/>
              <a:t>To:</a:t>
            </a:r>
            <a:endParaRPr b="1" sz="700"/>
          </a:p>
          <a:p>
            <a:pPr indent="0" lvl="0" marL="0" marR="0" rtl="0" algn="l">
              <a:lnSpc>
                <a:spcPct val="100000"/>
              </a:lnSpc>
              <a:spcBef>
                <a:spcPts val="0"/>
              </a:spcBef>
              <a:spcAft>
                <a:spcPts val="0"/>
              </a:spcAft>
              <a:buNone/>
            </a:pPr>
            <a:r>
              <a:t/>
            </a:r>
            <a:endParaRPr b="1" sz="700"/>
          </a:p>
          <a:p>
            <a:pPr indent="0" lvl="0" marL="0" marR="0" rtl="0" algn="l">
              <a:lnSpc>
                <a:spcPct val="100000"/>
              </a:lnSpc>
              <a:spcBef>
                <a:spcPts val="0"/>
              </a:spcBef>
              <a:spcAft>
                <a:spcPts val="0"/>
              </a:spcAft>
              <a:buNone/>
            </a:pPr>
            <a:r>
              <a:rPr b="1" lang="en" sz="700"/>
              <a:t>Mayuresh Joshi Sir (Industry Mentor)</a:t>
            </a:r>
            <a:endParaRPr b="1" sz="700"/>
          </a:p>
          <a:p>
            <a:pPr indent="0" lvl="0" marL="0" marR="0" rtl="0" algn="l">
              <a:lnSpc>
                <a:spcPct val="100000"/>
              </a:lnSpc>
              <a:spcBef>
                <a:spcPts val="0"/>
              </a:spcBef>
              <a:spcAft>
                <a:spcPts val="0"/>
              </a:spcAft>
              <a:buNone/>
            </a:pPr>
            <a:r>
              <a:rPr b="1" lang="en" sz="700"/>
              <a:t>Rushit Sejpal Sir (Industry Mentor)</a:t>
            </a:r>
            <a:endParaRPr b="1" sz="700"/>
          </a:p>
          <a:p>
            <a:pPr indent="0" lvl="0" marL="0" marR="0" rtl="0" algn="l">
              <a:lnSpc>
                <a:spcPct val="100000"/>
              </a:lnSpc>
              <a:spcBef>
                <a:spcPts val="0"/>
              </a:spcBef>
              <a:spcAft>
                <a:spcPts val="0"/>
              </a:spcAft>
              <a:buNone/>
            </a:pPr>
            <a:r>
              <a:rPr b="1" lang="en" sz="700"/>
              <a:t>Dr. Neetu Yadav Ma’am ( PS-1 instructor)</a:t>
            </a:r>
            <a:endParaRPr b="1"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idx="1" type="body"/>
          </p:nvPr>
        </p:nvSpPr>
        <p:spPr>
          <a:xfrm>
            <a:off x="311700" y="502300"/>
            <a:ext cx="8520600" cy="41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Performance Highlights</a:t>
            </a:r>
            <a:endParaRPr b="1" sz="14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000000"/>
                </a:solidFill>
                <a:latin typeface="Arial"/>
                <a:ea typeface="Arial"/>
                <a:cs typeface="Arial"/>
                <a:sym typeface="Arial"/>
              </a:rPr>
              <a:t>Growth Performance                                                              Vertical Performance                        Geographical Performance                   </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
        <p:nvSpPr>
          <p:cNvPr id="152" name="Google Shape;152;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2"/>
          <p:cNvPicPr preferRelativeResize="0"/>
          <p:nvPr/>
        </p:nvPicPr>
        <p:blipFill>
          <a:blip r:embed="rId3">
            <a:alphaModFix/>
          </a:blip>
          <a:stretch>
            <a:fillRect/>
          </a:stretch>
        </p:blipFill>
        <p:spPr>
          <a:xfrm>
            <a:off x="4098375" y="1487125"/>
            <a:ext cx="2438400" cy="2085975"/>
          </a:xfrm>
          <a:prstGeom prst="rect">
            <a:avLst/>
          </a:prstGeom>
          <a:noFill/>
          <a:ln>
            <a:noFill/>
          </a:ln>
        </p:spPr>
      </p:pic>
      <p:pic>
        <p:nvPicPr>
          <p:cNvPr id="154" name="Google Shape;154;p22"/>
          <p:cNvPicPr preferRelativeResize="0"/>
          <p:nvPr/>
        </p:nvPicPr>
        <p:blipFill>
          <a:blip r:embed="rId4">
            <a:alphaModFix/>
          </a:blip>
          <a:stretch>
            <a:fillRect/>
          </a:stretch>
        </p:blipFill>
        <p:spPr>
          <a:xfrm>
            <a:off x="6536763" y="1487113"/>
            <a:ext cx="2295525" cy="1819275"/>
          </a:xfrm>
          <a:prstGeom prst="rect">
            <a:avLst/>
          </a:prstGeom>
          <a:noFill/>
          <a:ln>
            <a:noFill/>
          </a:ln>
        </p:spPr>
      </p:pic>
      <p:pic>
        <p:nvPicPr>
          <p:cNvPr id="155" name="Google Shape;155;p22"/>
          <p:cNvPicPr preferRelativeResize="0"/>
          <p:nvPr/>
        </p:nvPicPr>
        <p:blipFill>
          <a:blip r:embed="rId5">
            <a:alphaModFix/>
          </a:blip>
          <a:stretch>
            <a:fillRect/>
          </a:stretch>
        </p:blipFill>
        <p:spPr>
          <a:xfrm>
            <a:off x="2137150" y="1487125"/>
            <a:ext cx="2028100" cy="2693875"/>
          </a:xfrm>
          <a:prstGeom prst="rect">
            <a:avLst/>
          </a:prstGeom>
          <a:noFill/>
          <a:ln>
            <a:noFill/>
          </a:ln>
        </p:spPr>
      </p:pic>
      <p:pic>
        <p:nvPicPr>
          <p:cNvPr id="156" name="Google Shape;156;p22"/>
          <p:cNvPicPr preferRelativeResize="0"/>
          <p:nvPr/>
        </p:nvPicPr>
        <p:blipFill>
          <a:blip r:embed="rId6">
            <a:alphaModFix/>
          </a:blip>
          <a:stretch>
            <a:fillRect/>
          </a:stretch>
        </p:blipFill>
        <p:spPr>
          <a:xfrm>
            <a:off x="39449" y="1487125"/>
            <a:ext cx="2053301" cy="2292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idx="1" type="body"/>
          </p:nvPr>
        </p:nvSpPr>
        <p:spPr>
          <a:xfrm>
            <a:off x="311700" y="502300"/>
            <a:ext cx="8520600" cy="41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Financial Analysis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Key Ratios , followed by Scenario Analysis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
        <p:nvSpPr>
          <p:cNvPr id="162" name="Google Shape;162;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3"/>
          <p:cNvPicPr preferRelativeResize="0"/>
          <p:nvPr/>
        </p:nvPicPr>
        <p:blipFill>
          <a:blip r:embed="rId3">
            <a:alphaModFix/>
          </a:blip>
          <a:stretch>
            <a:fillRect/>
          </a:stretch>
        </p:blipFill>
        <p:spPr>
          <a:xfrm>
            <a:off x="458825" y="1324713"/>
            <a:ext cx="3996400" cy="3202275"/>
          </a:xfrm>
          <a:prstGeom prst="rect">
            <a:avLst/>
          </a:prstGeom>
          <a:noFill/>
          <a:ln>
            <a:noFill/>
          </a:ln>
        </p:spPr>
      </p:pic>
      <p:pic>
        <p:nvPicPr>
          <p:cNvPr id="164" name="Google Shape;164;p23"/>
          <p:cNvPicPr preferRelativeResize="0"/>
          <p:nvPr/>
        </p:nvPicPr>
        <p:blipFill>
          <a:blip r:embed="rId4">
            <a:alphaModFix/>
          </a:blip>
          <a:stretch>
            <a:fillRect/>
          </a:stretch>
        </p:blipFill>
        <p:spPr>
          <a:xfrm>
            <a:off x="1233488" y="1371600"/>
            <a:ext cx="6981825" cy="2705100"/>
          </a:xfrm>
          <a:prstGeom prst="rect">
            <a:avLst/>
          </a:prstGeom>
          <a:noFill/>
          <a:ln>
            <a:noFill/>
          </a:ln>
        </p:spPr>
      </p:pic>
      <p:pic>
        <p:nvPicPr>
          <p:cNvPr id="165" name="Google Shape;165;p23"/>
          <p:cNvPicPr preferRelativeResize="0"/>
          <p:nvPr/>
        </p:nvPicPr>
        <p:blipFill>
          <a:blip r:embed="rId5">
            <a:alphaModFix/>
          </a:blip>
          <a:stretch>
            <a:fillRect/>
          </a:stretch>
        </p:blipFill>
        <p:spPr>
          <a:xfrm>
            <a:off x="1295400" y="1809750"/>
            <a:ext cx="7162800" cy="2133600"/>
          </a:xfrm>
          <a:prstGeom prst="rect">
            <a:avLst/>
          </a:prstGeom>
          <a:noFill/>
          <a:ln>
            <a:noFill/>
          </a:ln>
        </p:spPr>
      </p:pic>
      <p:pic>
        <p:nvPicPr>
          <p:cNvPr id="166" name="Google Shape;166;p23"/>
          <p:cNvPicPr preferRelativeResize="0"/>
          <p:nvPr/>
        </p:nvPicPr>
        <p:blipFill>
          <a:blip r:embed="rId6">
            <a:alphaModFix/>
          </a:blip>
          <a:stretch>
            <a:fillRect/>
          </a:stretch>
        </p:blipFill>
        <p:spPr>
          <a:xfrm>
            <a:off x="1238238" y="1324725"/>
            <a:ext cx="7277100" cy="2895600"/>
          </a:xfrm>
          <a:prstGeom prst="rect">
            <a:avLst/>
          </a:prstGeom>
          <a:noFill/>
          <a:ln>
            <a:noFill/>
          </a:ln>
        </p:spPr>
      </p:pic>
      <p:pic>
        <p:nvPicPr>
          <p:cNvPr id="167" name="Google Shape;167;p23"/>
          <p:cNvPicPr preferRelativeResize="0"/>
          <p:nvPr/>
        </p:nvPicPr>
        <p:blipFill>
          <a:blip r:embed="rId7">
            <a:alphaModFix/>
          </a:blip>
          <a:stretch>
            <a:fillRect/>
          </a:stretch>
        </p:blipFill>
        <p:spPr>
          <a:xfrm>
            <a:off x="2452211" y="687800"/>
            <a:ext cx="3938699" cy="4072701"/>
          </a:xfrm>
          <a:prstGeom prst="rect">
            <a:avLst/>
          </a:prstGeom>
          <a:noFill/>
          <a:ln>
            <a:noFill/>
          </a:ln>
        </p:spPr>
      </p:pic>
      <p:pic>
        <p:nvPicPr>
          <p:cNvPr id="168" name="Google Shape;168;p23"/>
          <p:cNvPicPr preferRelativeResize="0"/>
          <p:nvPr/>
        </p:nvPicPr>
        <p:blipFill>
          <a:blip r:embed="rId8">
            <a:alphaModFix/>
          </a:blip>
          <a:stretch>
            <a:fillRect/>
          </a:stretch>
        </p:blipFill>
        <p:spPr>
          <a:xfrm>
            <a:off x="2159926" y="377900"/>
            <a:ext cx="5304769" cy="4507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1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4"/>
          <p:cNvSpPr txBox="1"/>
          <p:nvPr>
            <p:ph idx="1" type="body"/>
          </p:nvPr>
        </p:nvSpPr>
        <p:spPr>
          <a:xfrm>
            <a:off x="311700" y="458850"/>
            <a:ext cx="8520600" cy="4212600"/>
          </a:xfrm>
          <a:prstGeom prst="rect">
            <a:avLst/>
          </a:prstGeom>
        </p:spPr>
        <p:txBody>
          <a:bodyPr anchorCtr="0" anchor="t" bIns="91425" lIns="91425" spcFirstLastPara="1" rIns="91425" wrap="square" tIns="91425">
            <a:noAutofit/>
          </a:bodyPr>
          <a:lstStyle/>
          <a:p>
            <a:pPr indent="0" lvl="0" marL="457200" rtl="0" algn="l">
              <a:lnSpc>
                <a:spcPct val="90000"/>
              </a:lnSpc>
              <a:spcBef>
                <a:spcPts val="1000"/>
              </a:spcBef>
              <a:spcAft>
                <a:spcPts val="0"/>
              </a:spcAft>
              <a:buNone/>
            </a:pPr>
            <a:r>
              <a:rPr lang="en" sz="1300">
                <a:solidFill>
                  <a:srgbClr val="000000"/>
                </a:solidFill>
                <a:latin typeface="Arial"/>
                <a:ea typeface="Arial"/>
                <a:cs typeface="Arial"/>
                <a:sym typeface="Arial"/>
              </a:rPr>
              <a:t>Key Risks &amp; O’Neil Methodology and Technical Viewpoint</a:t>
            </a:r>
            <a:endParaRPr sz="130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300">
              <a:solidFill>
                <a:srgbClr val="000000"/>
              </a:solidFill>
              <a:latin typeface="Arial"/>
              <a:ea typeface="Arial"/>
              <a:cs typeface="Arial"/>
              <a:sym typeface="Arial"/>
            </a:endParaRPr>
          </a:p>
          <a:p>
            <a:pPr indent="0" lvl="0" marL="0" rtl="0" algn="l">
              <a:spcBef>
                <a:spcPts val="0"/>
              </a:spcBef>
              <a:spcAft>
                <a:spcPts val="1600"/>
              </a:spcAft>
              <a:buNone/>
            </a:pPr>
            <a:r>
              <a:t/>
            </a:r>
            <a:endParaRPr sz="1000"/>
          </a:p>
        </p:txBody>
      </p:sp>
      <p:sp>
        <p:nvSpPr>
          <p:cNvPr id="174" name="Google Shape;174;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4"/>
          <p:cNvPicPr preferRelativeResize="0"/>
          <p:nvPr/>
        </p:nvPicPr>
        <p:blipFill>
          <a:blip r:embed="rId3">
            <a:alphaModFix/>
          </a:blip>
          <a:stretch>
            <a:fillRect/>
          </a:stretch>
        </p:blipFill>
        <p:spPr>
          <a:xfrm>
            <a:off x="2437525" y="961473"/>
            <a:ext cx="6497826" cy="3324175"/>
          </a:xfrm>
          <a:prstGeom prst="rect">
            <a:avLst/>
          </a:prstGeom>
          <a:noFill/>
          <a:ln>
            <a:noFill/>
          </a:ln>
        </p:spPr>
      </p:pic>
      <p:sp>
        <p:nvSpPr>
          <p:cNvPr id="176" name="Google Shape;176;p24"/>
          <p:cNvSpPr txBox="1"/>
          <p:nvPr/>
        </p:nvSpPr>
        <p:spPr>
          <a:xfrm>
            <a:off x="503250" y="1132300"/>
            <a:ext cx="2020500" cy="2982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Lato"/>
              <a:buChar char="●"/>
            </a:pPr>
            <a:r>
              <a:rPr lang="en" sz="1000">
                <a:latin typeface="Lato"/>
                <a:ea typeface="Lato"/>
                <a:cs typeface="Lato"/>
                <a:sym typeface="Lato"/>
              </a:rPr>
              <a:t>Covid-19 Pandemic</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Global Political and economical situation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Limiting upstrick to attrition rate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Cost in employee training</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Weak BFSI and retail sector</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Business model and regulations/restrictions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Currency depreciation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Data protection laws, cyber security, IP violation </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Brexit </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Tensions with China </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Infosys</a:t>
            </a:r>
            <a:endParaRPr/>
          </a:p>
        </p:txBody>
      </p:sp>
      <p:sp>
        <p:nvSpPr>
          <p:cNvPr id="182" name="Google Shape;182;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5"/>
          <p:cNvPicPr preferRelativeResize="0"/>
          <p:nvPr/>
        </p:nvPicPr>
        <p:blipFill>
          <a:blip r:embed="rId3">
            <a:alphaModFix/>
          </a:blip>
          <a:stretch>
            <a:fillRect/>
          </a:stretch>
        </p:blipFill>
        <p:spPr>
          <a:xfrm>
            <a:off x="7853497" y="619102"/>
            <a:ext cx="919600" cy="316925"/>
          </a:xfrm>
          <a:prstGeom prst="rect">
            <a:avLst/>
          </a:prstGeom>
          <a:noFill/>
          <a:ln>
            <a:noFill/>
          </a:ln>
        </p:spPr>
      </p:pic>
      <p:sp>
        <p:nvSpPr>
          <p:cNvPr id="184" name="Google Shape;18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Arial"/>
                <a:ea typeface="Arial"/>
                <a:cs typeface="Arial"/>
                <a:sym typeface="Arial"/>
              </a:rPr>
              <a:t>Company Overview</a:t>
            </a:r>
            <a:br>
              <a:rPr b="1" lang="en" sz="1000">
                <a:solidFill>
                  <a:srgbClr val="000000"/>
                </a:solidFill>
                <a:latin typeface="Arial"/>
                <a:ea typeface="Arial"/>
                <a:cs typeface="Arial"/>
                <a:sym typeface="Arial"/>
              </a:rPr>
            </a:br>
            <a:r>
              <a:rPr lang="en" sz="1000">
                <a:solidFill>
                  <a:srgbClr val="202122"/>
                </a:solidFill>
                <a:highlight>
                  <a:srgbClr val="FFFFFF"/>
                </a:highlight>
                <a:latin typeface="Arial"/>
                <a:ea typeface="Arial"/>
                <a:cs typeface="Arial"/>
                <a:sym typeface="Arial"/>
              </a:rPr>
              <a:t>Infosys Limited</a:t>
            </a:r>
            <a:r>
              <a:rPr b="1" lang="en" sz="1000">
                <a:solidFill>
                  <a:srgbClr val="202122"/>
                </a:solidFill>
                <a:highlight>
                  <a:srgbClr val="FFFFFF"/>
                </a:highlight>
                <a:latin typeface="Arial"/>
                <a:ea typeface="Arial"/>
                <a:cs typeface="Arial"/>
                <a:sym typeface="Arial"/>
              </a:rPr>
              <a:t>,</a:t>
            </a:r>
            <a:r>
              <a:rPr lang="en" sz="1000">
                <a:solidFill>
                  <a:srgbClr val="202122"/>
                </a:solidFill>
                <a:highlight>
                  <a:srgbClr val="FFFFFF"/>
                </a:highlight>
                <a:latin typeface="Arial"/>
                <a:ea typeface="Arial"/>
                <a:cs typeface="Arial"/>
                <a:sym typeface="Arial"/>
              </a:rPr>
              <a:t> is an Indian </a:t>
            </a:r>
            <a:r>
              <a:rPr lang="en" sz="1000">
                <a:solidFill>
                  <a:srgbClr val="000000"/>
                </a:solidFill>
                <a:highlight>
                  <a:srgbClr val="FFFFFF"/>
                </a:highlight>
                <a:latin typeface="Arial"/>
                <a:ea typeface="Arial"/>
                <a:cs typeface="Arial"/>
                <a:sym typeface="Arial"/>
              </a:rPr>
              <a:t>multinational corporation</a:t>
            </a:r>
            <a:r>
              <a:rPr lang="en" sz="1000">
                <a:solidFill>
                  <a:srgbClr val="202122"/>
                </a:solidFill>
                <a:highlight>
                  <a:srgbClr val="FFFFFF"/>
                </a:highlight>
                <a:latin typeface="Arial"/>
                <a:ea typeface="Arial"/>
                <a:cs typeface="Arial"/>
                <a:sym typeface="Arial"/>
              </a:rPr>
              <a:t> that provides </a:t>
            </a:r>
            <a:r>
              <a:rPr lang="en" sz="1000">
                <a:solidFill>
                  <a:srgbClr val="000000"/>
                </a:solidFill>
                <a:highlight>
                  <a:srgbClr val="FFFFFF"/>
                </a:highlight>
                <a:latin typeface="Arial"/>
                <a:ea typeface="Arial"/>
                <a:cs typeface="Arial"/>
                <a:sym typeface="Arial"/>
              </a:rPr>
              <a:t>business consulting</a:t>
            </a:r>
            <a:r>
              <a:rPr lang="en" sz="1000">
                <a:solidFill>
                  <a:srgbClr val="202122"/>
                </a:solidFill>
                <a:highlight>
                  <a:srgbClr val="FFFFFF"/>
                </a:highlight>
                <a:latin typeface="Arial"/>
                <a:ea typeface="Arial"/>
                <a:cs typeface="Arial"/>
                <a:sym typeface="Arial"/>
              </a:rPr>
              <a:t>, </a:t>
            </a:r>
            <a:r>
              <a:rPr lang="en" sz="1000">
                <a:solidFill>
                  <a:srgbClr val="000000"/>
                </a:solidFill>
                <a:highlight>
                  <a:srgbClr val="FFFFFF"/>
                </a:highlight>
                <a:latin typeface="Arial"/>
                <a:ea typeface="Arial"/>
                <a:cs typeface="Arial"/>
                <a:sym typeface="Arial"/>
              </a:rPr>
              <a:t>information technology</a:t>
            </a:r>
            <a:r>
              <a:rPr lang="en" sz="1000">
                <a:solidFill>
                  <a:srgbClr val="202122"/>
                </a:solidFill>
                <a:highlight>
                  <a:srgbClr val="FFFFFF"/>
                </a:highlight>
                <a:latin typeface="Arial"/>
                <a:ea typeface="Arial"/>
                <a:cs typeface="Arial"/>
                <a:sym typeface="Arial"/>
              </a:rPr>
              <a:t> and </a:t>
            </a:r>
            <a:r>
              <a:rPr lang="en" sz="1000">
                <a:solidFill>
                  <a:srgbClr val="000000"/>
                </a:solidFill>
                <a:highlight>
                  <a:srgbClr val="FFFFFF"/>
                </a:highlight>
                <a:latin typeface="Arial"/>
                <a:ea typeface="Arial"/>
                <a:cs typeface="Arial"/>
                <a:sym typeface="Arial"/>
              </a:rPr>
              <a:t>outsourcing</a:t>
            </a:r>
            <a:r>
              <a:rPr lang="en" sz="1000">
                <a:solidFill>
                  <a:srgbClr val="202122"/>
                </a:solidFill>
                <a:highlight>
                  <a:srgbClr val="FFFFFF"/>
                </a:highlight>
                <a:latin typeface="Arial"/>
                <a:ea typeface="Arial"/>
                <a:cs typeface="Arial"/>
                <a:sym typeface="Arial"/>
              </a:rPr>
              <a:t> services. It has its headquarters in </a:t>
            </a:r>
            <a:r>
              <a:rPr lang="en" sz="1000">
                <a:solidFill>
                  <a:srgbClr val="000000"/>
                </a:solidFill>
                <a:latin typeface="Arial"/>
                <a:ea typeface="Arial"/>
                <a:cs typeface="Arial"/>
                <a:sym typeface="Arial"/>
              </a:rPr>
              <a:t>Bangalore, Karnataka, India.</a:t>
            </a:r>
            <a:r>
              <a:rPr lang="en" sz="1000">
                <a:solidFill>
                  <a:srgbClr val="202122"/>
                </a:solidFill>
                <a:highlight>
                  <a:srgbClr val="FFFFFF"/>
                </a:highlight>
                <a:latin typeface="Arial"/>
                <a:ea typeface="Arial"/>
                <a:cs typeface="Arial"/>
                <a:sym typeface="Arial"/>
              </a:rPr>
              <a:t> Infosys is the second-largest Indian IT company after </a:t>
            </a:r>
            <a:r>
              <a:rPr lang="en" sz="1000">
                <a:solidFill>
                  <a:srgbClr val="000000"/>
                </a:solidFill>
                <a:highlight>
                  <a:srgbClr val="FFFFFF"/>
                </a:highlight>
                <a:latin typeface="Arial"/>
                <a:ea typeface="Arial"/>
                <a:cs typeface="Arial"/>
                <a:sym typeface="Arial"/>
              </a:rPr>
              <a:t>Tata Consultancy Services</a:t>
            </a:r>
            <a:r>
              <a:rPr lang="en" sz="1000">
                <a:solidFill>
                  <a:srgbClr val="202122"/>
                </a:solidFill>
                <a:highlight>
                  <a:srgbClr val="FFFFFF"/>
                </a:highlight>
                <a:latin typeface="Arial"/>
                <a:ea typeface="Arial"/>
                <a:cs typeface="Arial"/>
                <a:sym typeface="Arial"/>
              </a:rPr>
              <a:t> by FY2020 revenue and 596th largest public company in the world based on revenue. On March 29, 2019, its </a:t>
            </a:r>
            <a:r>
              <a:rPr lang="en" sz="1000">
                <a:solidFill>
                  <a:srgbClr val="000000"/>
                </a:solidFill>
                <a:highlight>
                  <a:srgbClr val="FFFFFF"/>
                </a:highlight>
                <a:latin typeface="Arial"/>
                <a:ea typeface="Arial"/>
                <a:cs typeface="Arial"/>
                <a:sym typeface="Arial"/>
              </a:rPr>
              <a:t>market capitalisation</a:t>
            </a:r>
            <a:r>
              <a:rPr lang="en" sz="1000">
                <a:solidFill>
                  <a:srgbClr val="202122"/>
                </a:solidFill>
                <a:highlight>
                  <a:srgbClr val="FFFFFF"/>
                </a:highlight>
                <a:latin typeface="Arial"/>
                <a:ea typeface="Arial"/>
                <a:cs typeface="Arial"/>
                <a:sym typeface="Arial"/>
              </a:rPr>
              <a:t> was INR 3,01,483.24 Cr</a:t>
            </a:r>
            <a:r>
              <a:rPr lang="en" sz="1200">
                <a:solidFill>
                  <a:srgbClr val="202122"/>
                </a:solidFill>
                <a:highlight>
                  <a:srgbClr val="FFFFFF"/>
                </a:highlight>
                <a:latin typeface="Arial"/>
                <a:ea typeface="Arial"/>
                <a:cs typeface="Arial"/>
                <a:sym typeface="Arial"/>
              </a:rPr>
              <a:t>.</a:t>
            </a:r>
            <a:endParaRPr sz="1200">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rPr b="1" lang="en" sz="1000">
                <a:solidFill>
                  <a:srgbClr val="202122"/>
                </a:solidFill>
                <a:highlight>
                  <a:srgbClr val="FFFFFF"/>
                </a:highlight>
                <a:latin typeface="Arial"/>
                <a:ea typeface="Arial"/>
                <a:cs typeface="Arial"/>
                <a:sym typeface="Arial"/>
              </a:rPr>
              <a:t>SWOT Analysis:-</a:t>
            </a:r>
            <a:br>
              <a:rPr b="1" lang="en" sz="1000">
                <a:solidFill>
                  <a:srgbClr val="202122"/>
                </a:solidFill>
                <a:highlight>
                  <a:srgbClr val="FFFFFF"/>
                </a:highlight>
                <a:latin typeface="Arial"/>
                <a:ea typeface="Arial"/>
                <a:cs typeface="Arial"/>
                <a:sym typeface="Arial"/>
              </a:rPr>
            </a:br>
            <a:r>
              <a:rPr b="1" lang="en" sz="1000">
                <a:solidFill>
                  <a:srgbClr val="000000"/>
                </a:solidFill>
                <a:latin typeface="Arial"/>
                <a:ea typeface="Arial"/>
                <a:cs typeface="Arial"/>
                <a:sym typeface="Arial"/>
              </a:rPr>
              <a:t>Strengths:</a:t>
            </a:r>
            <a:endParaRPr b="1"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Company with no debt and extremely strong cash position with $ 3.6 bn.</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Company with Zero Promoter pledge.</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Increasing revenue every quarter for the past 4 quarters.</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Strong cash generating ability from core business- Improving cash flow from operations for the last 2 years. For FY2020, operating cash flow grew 15.4% to $2.611 bn. Free cash grew 12.1% and crossed $2 bn for the first time.</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Company able to generate Net Cash- Improving Net Cash flow for last 2 years. Cash flows are robust and our operating cash flows have increased from Rs 14,841 crore in FY19 to Rs 17,003 Crore in FY 20.</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22222"/>
                </a:solidFill>
                <a:highlight>
                  <a:srgbClr val="FFFFFF"/>
                </a:highlight>
                <a:latin typeface="Arial"/>
                <a:ea typeface="Arial"/>
                <a:cs typeface="Arial"/>
                <a:sym typeface="Arial"/>
              </a:rPr>
              <a:t>Infosys has partnered with major </a:t>
            </a:r>
            <a:r>
              <a:rPr lang="en" sz="1000">
                <a:solidFill>
                  <a:srgbClr val="000000"/>
                </a:solidFill>
                <a:highlight>
                  <a:srgbClr val="FFFFFF"/>
                </a:highlight>
                <a:latin typeface="Arial"/>
                <a:ea typeface="Arial"/>
                <a:cs typeface="Arial"/>
                <a:sym typeface="Arial"/>
              </a:rPr>
              <a:t>technology</a:t>
            </a:r>
            <a:r>
              <a:rPr lang="en" sz="1000">
                <a:solidFill>
                  <a:srgbClr val="222222"/>
                </a:solidFill>
                <a:highlight>
                  <a:srgbClr val="FFFFFF"/>
                </a:highlight>
                <a:latin typeface="Arial"/>
                <a:ea typeface="Arial"/>
                <a:cs typeface="Arial"/>
                <a:sym typeface="Arial"/>
              </a:rPr>
              <a:t> and business players in order to strengthen its services and business solutions. The company has earlier partnered with </a:t>
            </a:r>
            <a:r>
              <a:rPr lang="en" sz="1000">
                <a:solidFill>
                  <a:srgbClr val="000000"/>
                </a:solidFill>
                <a:highlight>
                  <a:srgbClr val="FFFFFF"/>
                </a:highlight>
                <a:latin typeface="Arial"/>
                <a:ea typeface="Arial"/>
                <a:cs typeface="Arial"/>
                <a:sym typeface="Arial"/>
              </a:rPr>
              <a:t>HP</a:t>
            </a:r>
            <a:r>
              <a:rPr lang="en" sz="1000">
                <a:solidFill>
                  <a:srgbClr val="222222"/>
                </a:solidFill>
                <a:highlight>
                  <a:srgbClr val="FFFFFF"/>
                </a:highlight>
                <a:latin typeface="Arial"/>
                <a:ea typeface="Arial"/>
                <a:cs typeface="Arial"/>
                <a:sym typeface="Arial"/>
              </a:rPr>
              <a:t>, </a:t>
            </a:r>
            <a:r>
              <a:rPr lang="en" sz="1000">
                <a:solidFill>
                  <a:srgbClr val="000000"/>
                </a:solidFill>
                <a:highlight>
                  <a:srgbClr val="FFFFFF"/>
                </a:highlight>
                <a:latin typeface="Arial"/>
                <a:ea typeface="Arial"/>
                <a:cs typeface="Arial"/>
                <a:sym typeface="Arial"/>
              </a:rPr>
              <a:t>IBM</a:t>
            </a:r>
            <a:r>
              <a:rPr lang="en" sz="1000">
                <a:solidFill>
                  <a:srgbClr val="222222"/>
                </a:solidFill>
                <a:highlight>
                  <a:srgbClr val="FFFFFF"/>
                </a:highlight>
                <a:latin typeface="Arial"/>
                <a:ea typeface="Arial"/>
                <a:cs typeface="Arial"/>
                <a:sym typeface="Arial"/>
              </a:rPr>
              <a:t>, </a:t>
            </a:r>
            <a:r>
              <a:rPr lang="en" sz="1000">
                <a:solidFill>
                  <a:srgbClr val="000000"/>
                </a:solidFill>
                <a:highlight>
                  <a:srgbClr val="FFFFFF"/>
                </a:highlight>
                <a:latin typeface="Arial"/>
                <a:ea typeface="Arial"/>
                <a:cs typeface="Arial"/>
                <a:sym typeface="Arial"/>
              </a:rPr>
              <a:t>Microsoft</a:t>
            </a:r>
            <a:r>
              <a:rPr lang="en" sz="1000">
                <a:solidFill>
                  <a:srgbClr val="222222"/>
                </a:solidFill>
                <a:highlight>
                  <a:srgbClr val="FFFFFF"/>
                </a:highlight>
                <a:latin typeface="Arial"/>
                <a:ea typeface="Arial"/>
                <a:cs typeface="Arial"/>
                <a:sym typeface="Arial"/>
              </a:rPr>
              <a:t> and </a:t>
            </a:r>
            <a:r>
              <a:rPr lang="en" sz="1000">
                <a:solidFill>
                  <a:srgbClr val="000000"/>
                </a:solidFill>
                <a:highlight>
                  <a:srgbClr val="FFFFFF"/>
                </a:highlight>
                <a:latin typeface="Arial"/>
                <a:ea typeface="Arial"/>
                <a:cs typeface="Arial"/>
                <a:sym typeface="Arial"/>
              </a:rPr>
              <a:t>Amazon</a:t>
            </a:r>
            <a:r>
              <a:rPr lang="en" sz="1000">
                <a:solidFill>
                  <a:srgbClr val="222222"/>
                </a:solidFill>
                <a:highlight>
                  <a:srgbClr val="FFFFFF"/>
                </a:highlight>
                <a:latin typeface="Arial"/>
                <a:ea typeface="Arial"/>
                <a:cs typeface="Arial"/>
                <a:sym typeface="Arial"/>
              </a:rPr>
              <a:t> etc. The strong partnership network allows Infosys to deliver innovative and collaborative solutions. Infosys recently partnered with IBM to help their clients migrate to cloud.</a:t>
            </a:r>
            <a:endParaRPr sz="1000">
              <a:solidFill>
                <a:srgbClr val="222222"/>
              </a:solidFill>
              <a:highlight>
                <a:srgbClr val="FFFFFF"/>
              </a:highlight>
              <a:latin typeface="Arial"/>
              <a:ea typeface="Arial"/>
              <a:cs typeface="Arial"/>
              <a:sym typeface="Arial"/>
            </a:endParaRPr>
          </a:p>
          <a:p>
            <a:pPr indent="0" lvl="0" marL="457200" rtl="0" algn="just">
              <a:lnSpc>
                <a:spcPct val="100000"/>
              </a:lnSpc>
              <a:spcBef>
                <a:spcPts val="1200"/>
              </a:spcBef>
              <a:spcAft>
                <a:spcPts val="0"/>
              </a:spcAft>
              <a:buNone/>
            </a:pPr>
            <a:r>
              <a:t/>
            </a:r>
            <a:endParaRPr sz="1000">
              <a:solidFill>
                <a:srgbClr val="000000"/>
              </a:solidFill>
              <a:latin typeface="Arial"/>
              <a:ea typeface="Arial"/>
              <a:cs typeface="Arial"/>
              <a:sym typeface="Arial"/>
            </a:endParaRPr>
          </a:p>
          <a:p>
            <a:pPr indent="0" lvl="0" marL="457200" rtl="0" algn="just">
              <a:lnSpc>
                <a:spcPct val="100000"/>
              </a:lnSpc>
              <a:spcBef>
                <a:spcPts val="1200"/>
              </a:spcBef>
              <a:spcAft>
                <a:spcPts val="1200"/>
              </a:spcAft>
              <a:buNone/>
            </a:pPr>
            <a:r>
              <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idx="1" type="body"/>
          </p:nvPr>
        </p:nvSpPr>
        <p:spPr>
          <a:xfrm>
            <a:off x="311700" y="367400"/>
            <a:ext cx="8520600" cy="4201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000">
                <a:solidFill>
                  <a:srgbClr val="000000"/>
                </a:solidFill>
                <a:latin typeface="Arial"/>
                <a:ea typeface="Arial"/>
                <a:cs typeface="Arial"/>
                <a:sym typeface="Arial"/>
              </a:rPr>
              <a:t>Weakness:</a:t>
            </a:r>
            <a:endParaRPr b="1" sz="1000">
              <a:solidFill>
                <a:srgbClr val="000000"/>
              </a:solidFill>
              <a:latin typeface="Arial"/>
              <a:ea typeface="Arial"/>
              <a:cs typeface="Arial"/>
              <a:sym typeface="Arial"/>
            </a:endParaRPr>
          </a:p>
          <a:p>
            <a:pPr indent="-292100" lvl="0" marL="457200" rtl="0" algn="just">
              <a:lnSpc>
                <a:spcPct val="100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Decline in Net Profit(QoQ). Net profit in Q3 was Rs 4,457 Crore and in Q4 was Rs 4,321 Crore.</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Decline in net profit with falling profit margin(QoQ). </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Book Value Per Share deteriorating for the last 2 years.</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Major fall in TTM Net Profit.</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22222"/>
                </a:solidFill>
                <a:highlight>
                  <a:srgbClr val="FFFFFF"/>
                </a:highlight>
                <a:latin typeface="Arial"/>
                <a:ea typeface="Arial"/>
                <a:cs typeface="Arial"/>
                <a:sym typeface="Arial"/>
              </a:rPr>
              <a:t>Infosys is one of the tech companies in India which has been a victim of the high attrition rate. Many employees leave for better career opportunities and higher education. High attrition rates affect a company's image. Infosys’s attrition rate continued to be higher than its peers and stood at  23.4%.</a:t>
            </a:r>
            <a:endParaRPr sz="1000">
              <a:solidFill>
                <a:srgbClr val="222222"/>
              </a:solidFill>
              <a:highlight>
                <a:srgbClr val="FFFFFF"/>
              </a:highlight>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22222"/>
                </a:solidFill>
                <a:highlight>
                  <a:srgbClr val="FFFFFF"/>
                </a:highlight>
                <a:latin typeface="Arial"/>
                <a:ea typeface="Arial"/>
                <a:cs typeface="Arial"/>
                <a:sym typeface="Arial"/>
              </a:rPr>
              <a:t>Infosys has </a:t>
            </a:r>
            <a:r>
              <a:rPr lang="en" sz="1000">
                <a:solidFill>
                  <a:srgbClr val="000000"/>
                </a:solidFill>
                <a:highlight>
                  <a:srgbClr val="FFFFFF"/>
                </a:highlight>
                <a:latin typeface="Arial"/>
                <a:ea typeface="Arial"/>
                <a:cs typeface="Arial"/>
                <a:sym typeface="Arial"/>
              </a:rPr>
              <a:t>concentrated</a:t>
            </a:r>
            <a:r>
              <a:rPr lang="en" sz="1000">
                <a:solidFill>
                  <a:srgbClr val="222222"/>
                </a:solidFill>
                <a:highlight>
                  <a:srgbClr val="FFFFFF"/>
                </a:highlight>
                <a:latin typeface="Arial"/>
                <a:ea typeface="Arial"/>
                <a:cs typeface="Arial"/>
                <a:sym typeface="Arial"/>
              </a:rPr>
              <a:t> </a:t>
            </a:r>
            <a:r>
              <a:rPr lang="en" sz="1000">
                <a:solidFill>
                  <a:srgbClr val="000000"/>
                </a:solidFill>
                <a:highlight>
                  <a:srgbClr val="FFFFFF"/>
                </a:highlight>
                <a:latin typeface="Arial"/>
                <a:ea typeface="Arial"/>
                <a:cs typeface="Arial"/>
                <a:sym typeface="Arial"/>
              </a:rPr>
              <a:t>operations</a:t>
            </a:r>
            <a:r>
              <a:rPr lang="en" sz="1000">
                <a:solidFill>
                  <a:srgbClr val="222222"/>
                </a:solidFill>
                <a:highlight>
                  <a:srgbClr val="FFFFFF"/>
                </a:highlight>
                <a:latin typeface="Arial"/>
                <a:ea typeface="Arial"/>
                <a:cs typeface="Arial"/>
                <a:sym typeface="Arial"/>
              </a:rPr>
              <a:t> majorly based out of America and Europe. Together, North America and Europe constitute over 80% of the company’s revenue. This makes the company susceptible to instability and uneven growth.</a:t>
            </a:r>
            <a:endParaRPr sz="1000">
              <a:solidFill>
                <a:srgbClr val="222222"/>
              </a:solidFill>
              <a:highlight>
                <a:srgbClr val="FFFFFF"/>
              </a:highlight>
              <a:latin typeface="Arial"/>
              <a:ea typeface="Arial"/>
              <a:cs typeface="Arial"/>
              <a:sym typeface="Arial"/>
            </a:endParaRPr>
          </a:p>
          <a:p>
            <a:pPr indent="0" lvl="0" marL="0" rtl="0" algn="just">
              <a:lnSpc>
                <a:spcPct val="100000"/>
              </a:lnSpc>
              <a:spcBef>
                <a:spcPts val="1200"/>
              </a:spcBef>
              <a:spcAft>
                <a:spcPts val="0"/>
              </a:spcAft>
              <a:buNone/>
            </a:pPr>
            <a:r>
              <a:rPr b="1" lang="en" sz="1000">
                <a:solidFill>
                  <a:srgbClr val="000000"/>
                </a:solidFill>
                <a:latin typeface="Arial"/>
                <a:ea typeface="Arial"/>
                <a:cs typeface="Arial"/>
                <a:sym typeface="Arial"/>
              </a:rPr>
              <a:t>Opportunities:</a:t>
            </a:r>
            <a:endParaRPr b="1" sz="1000">
              <a:solidFill>
                <a:srgbClr val="000000"/>
              </a:solidFill>
              <a:latin typeface="Arial"/>
              <a:ea typeface="Arial"/>
              <a:cs typeface="Arial"/>
              <a:sym typeface="Arial"/>
            </a:endParaRPr>
          </a:p>
          <a:p>
            <a:pPr indent="-292100" lvl="0" marL="457200" rtl="0" algn="just">
              <a:lnSpc>
                <a:spcPct val="100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Brokers recommended upgradation or target price in the past three months.</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Positive breakout third resistance (LTP&gt;R3).</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22222"/>
                </a:solidFill>
                <a:highlight>
                  <a:srgbClr val="FFFFFF"/>
                </a:highlight>
                <a:latin typeface="Arial"/>
                <a:ea typeface="Arial"/>
                <a:cs typeface="Arial"/>
                <a:sym typeface="Arial"/>
              </a:rPr>
              <a:t>There is a positive outlook for cloud-based solutions as the fundamental nature of computing has been changed by cloud computing. Infosys having a significant presence in the cloud computing </a:t>
            </a:r>
            <a:r>
              <a:rPr lang="en" sz="1000">
                <a:solidFill>
                  <a:srgbClr val="000000"/>
                </a:solidFill>
                <a:highlight>
                  <a:srgbClr val="FFFFFF"/>
                </a:highlight>
                <a:latin typeface="Arial"/>
                <a:ea typeface="Arial"/>
                <a:cs typeface="Arial"/>
                <a:sym typeface="Arial"/>
              </a:rPr>
              <a:t>market</a:t>
            </a:r>
            <a:r>
              <a:rPr lang="en" sz="1000">
                <a:solidFill>
                  <a:srgbClr val="222222"/>
                </a:solidFill>
                <a:highlight>
                  <a:srgbClr val="FFFFFF"/>
                </a:highlight>
                <a:latin typeface="Arial"/>
                <a:ea typeface="Arial"/>
                <a:cs typeface="Arial"/>
                <a:sym typeface="Arial"/>
              </a:rPr>
              <a:t> is set to be benefitted by the increasing demand.</a:t>
            </a:r>
            <a:r>
              <a:rPr lang="en" sz="1000">
                <a:solidFill>
                  <a:srgbClr val="000000"/>
                </a:solidFill>
                <a:latin typeface="Arial"/>
                <a:ea typeface="Arial"/>
                <a:cs typeface="Arial"/>
                <a:sym typeface="Arial"/>
              </a:rPr>
              <a:t> Post COVID-19, There would be a strong interest in looking at cloud movements and making changes in virtualization.</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22222"/>
                </a:solidFill>
                <a:highlight>
                  <a:srgbClr val="FFFFFF"/>
                </a:highlight>
                <a:latin typeface="Arial"/>
                <a:ea typeface="Arial"/>
                <a:cs typeface="Arial"/>
                <a:sym typeface="Arial"/>
              </a:rPr>
              <a:t>India is an emerging market for Infosys, it recorded over 15% growth in revenues in FY20.</a:t>
            </a:r>
            <a:endParaRPr sz="1000">
              <a:solidFill>
                <a:srgbClr val="222222"/>
              </a:solidFill>
              <a:highlight>
                <a:srgbClr val="FFFFFF"/>
              </a:highlight>
              <a:latin typeface="Arial"/>
              <a:ea typeface="Arial"/>
              <a:cs typeface="Arial"/>
              <a:sym typeface="Arial"/>
            </a:endParaRPr>
          </a:p>
          <a:p>
            <a:pPr indent="0" lvl="0" marL="0" rtl="0" algn="just">
              <a:lnSpc>
                <a:spcPct val="100000"/>
              </a:lnSpc>
              <a:spcBef>
                <a:spcPts val="1200"/>
              </a:spcBef>
              <a:spcAft>
                <a:spcPts val="0"/>
              </a:spcAft>
              <a:buNone/>
            </a:pPr>
            <a:r>
              <a:rPr b="1" lang="en" sz="1000">
                <a:solidFill>
                  <a:srgbClr val="000000"/>
                </a:solidFill>
                <a:latin typeface="Arial"/>
                <a:ea typeface="Arial"/>
                <a:cs typeface="Arial"/>
                <a:sym typeface="Arial"/>
              </a:rPr>
              <a:t>Threats:</a:t>
            </a:r>
            <a:endParaRPr b="1" sz="1000">
              <a:solidFill>
                <a:srgbClr val="000000"/>
              </a:solidFill>
              <a:latin typeface="Arial"/>
              <a:ea typeface="Arial"/>
              <a:cs typeface="Arial"/>
              <a:sym typeface="Arial"/>
            </a:endParaRPr>
          </a:p>
          <a:p>
            <a:pPr indent="-292100" lvl="0" marL="457200" rtl="0" algn="just">
              <a:lnSpc>
                <a:spcPct val="100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Recent broker downgrades in reco or target price.</a:t>
            </a:r>
            <a:endParaRPr sz="1000">
              <a:solidFill>
                <a:srgbClr val="000000"/>
              </a:solidFill>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12529"/>
                </a:solidFill>
                <a:highlight>
                  <a:srgbClr val="FFFFFF"/>
                </a:highlight>
                <a:latin typeface="Arial"/>
                <a:ea typeface="Arial"/>
                <a:cs typeface="Arial"/>
                <a:sym typeface="Arial"/>
              </a:rPr>
              <a:t>Global economic slowdown due to COVID-19 may continue for several years – hence low IT spending globally.</a:t>
            </a:r>
            <a:endParaRPr sz="1000">
              <a:solidFill>
                <a:srgbClr val="212529"/>
              </a:solidFill>
              <a:highlight>
                <a:srgbClr val="FFFFFF"/>
              </a:highlight>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12529"/>
                </a:solidFill>
                <a:highlight>
                  <a:srgbClr val="FFFFFF"/>
                </a:highlight>
                <a:latin typeface="Arial"/>
                <a:ea typeface="Arial"/>
                <a:cs typeface="Arial"/>
                <a:sym typeface="Arial"/>
              </a:rPr>
              <a:t>Due to the rise in unemployment, US government is set to ban H1B visas temporarily.</a:t>
            </a:r>
            <a:endParaRPr sz="1000">
              <a:solidFill>
                <a:srgbClr val="212529"/>
              </a:solidFill>
              <a:highlight>
                <a:srgbClr val="FFFFFF"/>
              </a:highlight>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12529"/>
                </a:solidFill>
                <a:highlight>
                  <a:srgbClr val="FFFFFF"/>
                </a:highlight>
                <a:latin typeface="Arial"/>
                <a:ea typeface="Arial"/>
                <a:cs typeface="Arial"/>
                <a:sym typeface="Arial"/>
              </a:rPr>
              <a:t>Shrinking margins due to rising wage inflation, Rupee-dollar movement affects revenue and hence margins.</a:t>
            </a:r>
            <a:endParaRPr sz="1000">
              <a:solidFill>
                <a:srgbClr val="212529"/>
              </a:solidFill>
              <a:highlight>
                <a:srgbClr val="FFFFFF"/>
              </a:highlight>
              <a:latin typeface="Arial"/>
              <a:ea typeface="Arial"/>
              <a:cs typeface="Arial"/>
              <a:sym typeface="Arial"/>
            </a:endParaRPr>
          </a:p>
          <a:p>
            <a:pPr indent="-292100" lvl="0" marL="457200" rtl="0" algn="just">
              <a:lnSpc>
                <a:spcPct val="100000"/>
              </a:lnSpc>
              <a:spcBef>
                <a:spcPts val="0"/>
              </a:spcBef>
              <a:spcAft>
                <a:spcPts val="0"/>
              </a:spcAft>
              <a:buClr>
                <a:srgbClr val="000000"/>
              </a:buClr>
              <a:buSzPts val="1000"/>
              <a:buFont typeface="Arial"/>
              <a:buChar char="●"/>
            </a:pPr>
            <a:r>
              <a:rPr lang="en" sz="1000">
                <a:solidFill>
                  <a:srgbClr val="212529"/>
                </a:solidFill>
                <a:highlight>
                  <a:srgbClr val="FFFFFF"/>
                </a:highlight>
                <a:latin typeface="Arial"/>
                <a:ea typeface="Arial"/>
                <a:cs typeface="Arial"/>
                <a:sym typeface="Arial"/>
              </a:rPr>
              <a:t>Infosys has been facing various lawsuits in different countries. Recently, a former Infosys employee has filed a lawsuit for racial discrimination.</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sz="1000"/>
          </a:p>
        </p:txBody>
      </p:sp>
      <p:sp>
        <p:nvSpPr>
          <p:cNvPr id="190" name="Google Shape;190;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7"/>
          <p:cNvSpPr txBox="1"/>
          <p:nvPr>
            <p:ph idx="1" type="body"/>
          </p:nvPr>
        </p:nvSpPr>
        <p:spPr>
          <a:xfrm>
            <a:off x="311700" y="409375"/>
            <a:ext cx="8520600" cy="41595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Financial Performance:</a:t>
            </a:r>
            <a:br>
              <a:rPr lang="en" sz="1000">
                <a:solidFill>
                  <a:srgbClr val="000000"/>
                </a:solidFill>
                <a:latin typeface="Arial"/>
                <a:ea typeface="Arial"/>
                <a:cs typeface="Arial"/>
                <a:sym typeface="Arial"/>
              </a:rPr>
            </a:br>
            <a:r>
              <a:rPr lang="en" sz="1000">
                <a:solidFill>
                  <a:srgbClr val="000000"/>
                </a:solidFill>
                <a:latin typeface="Arial"/>
                <a:ea typeface="Arial"/>
                <a:cs typeface="Arial"/>
                <a:sym typeface="Arial"/>
              </a:rPr>
              <a:t>FY20 was an exceptional year for Infosys with double-digit growth across all sectors. Infosys grew at 9.8% in constant currency in FY20. Although it reported -0.8% QoQ growth in constant currency in Q4. Operating margin was 21.3% in FY20 and 21.1% in Q4. Total revenue for FY20 was $12.8 bn compared to $ 11.8 bn in FY19. Infosys signed deals worth $9 bn in FY20 and worth $1.65 bn in Q4. Some of these were in the last two weeks of the quarter. Digital revenue saw the biggest jump and grew by 38% making it 42% of the total Revenue. While the core revenue shrunk by 3%. EPS grew by 8.3% in dollar terms. Yield on cash balance was 7.06% in Q4 compared to 7.77% in Q3.</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1200"/>
              </a:spcAft>
              <a:buNone/>
            </a:pPr>
            <a:r>
              <a:rPr lang="en" sz="1000">
                <a:solidFill>
                  <a:srgbClr val="000000"/>
                </a:solidFill>
                <a:latin typeface="Arial"/>
                <a:ea typeface="Arial"/>
                <a:cs typeface="Arial"/>
                <a:sym typeface="Arial"/>
              </a:rPr>
              <a:t>Total income from operations was Rs 20,187 Cr in Q4 FY20 compared to Rs 20,064 Cr in Q3 FY20. On consolidated basis, total income from operations was Rs 23,267 Cr in Q4 FY20 compared to Rs 23,092 Cr in Q3 FY20.</a:t>
            </a:r>
            <a:br>
              <a:rPr lang="en" sz="1000">
                <a:solidFill>
                  <a:srgbClr val="000000"/>
                </a:solidFill>
                <a:latin typeface="Arial"/>
                <a:ea typeface="Arial"/>
                <a:cs typeface="Arial"/>
                <a:sym typeface="Arial"/>
              </a:rPr>
            </a:br>
            <a:r>
              <a:rPr lang="en" sz="1000">
                <a:solidFill>
                  <a:srgbClr val="000000"/>
                </a:solidFill>
                <a:latin typeface="Arial"/>
                <a:ea typeface="Arial"/>
                <a:cs typeface="Arial"/>
                <a:sym typeface="Arial"/>
              </a:rPr>
              <a:t>Five of the business segments Communication, Energy, Utility, Resources and Services, Manufacturing, High-Tech and Life Sciences recorded double-digit growth in FY2020.</a:t>
            </a:r>
            <a:br>
              <a:rPr lang="en" sz="1000">
                <a:solidFill>
                  <a:srgbClr val="000000"/>
                </a:solidFill>
                <a:latin typeface="Arial"/>
                <a:ea typeface="Arial"/>
                <a:cs typeface="Arial"/>
                <a:sym typeface="Arial"/>
              </a:rPr>
            </a:br>
            <a:r>
              <a:rPr lang="en" sz="1000">
                <a:solidFill>
                  <a:srgbClr val="000000"/>
                </a:solidFill>
                <a:latin typeface="Arial"/>
                <a:ea typeface="Arial"/>
                <a:cs typeface="Arial"/>
                <a:sym typeface="Arial"/>
              </a:rPr>
              <a:t>Both North America and Europe clocked double digit growth in constant currency. Revenue in North America grew by 11.5%, Europe by 10% and by 15.5 % in India.</a:t>
            </a:r>
            <a:endParaRPr sz="1000">
              <a:solidFill>
                <a:srgbClr val="000000"/>
              </a:solidFill>
              <a:latin typeface="Arial"/>
              <a:ea typeface="Arial"/>
              <a:cs typeface="Arial"/>
              <a:sym typeface="Arial"/>
            </a:endParaRPr>
          </a:p>
        </p:txBody>
      </p:sp>
      <p:pic>
        <p:nvPicPr>
          <p:cNvPr id="197" name="Google Shape;197;p27"/>
          <p:cNvPicPr preferRelativeResize="0"/>
          <p:nvPr/>
        </p:nvPicPr>
        <p:blipFill>
          <a:blip r:embed="rId3">
            <a:alphaModFix/>
          </a:blip>
          <a:stretch>
            <a:fillRect/>
          </a:stretch>
        </p:blipFill>
        <p:spPr>
          <a:xfrm>
            <a:off x="5573875" y="751700"/>
            <a:ext cx="3518525" cy="3640100"/>
          </a:xfrm>
          <a:prstGeom prst="rect">
            <a:avLst/>
          </a:prstGeom>
          <a:noFill/>
          <a:ln>
            <a:noFill/>
          </a:ln>
        </p:spPr>
      </p:pic>
      <p:pic>
        <p:nvPicPr>
          <p:cNvPr id="198" name="Google Shape;198;p27"/>
          <p:cNvPicPr preferRelativeResize="0"/>
          <p:nvPr/>
        </p:nvPicPr>
        <p:blipFill>
          <a:blip r:embed="rId4">
            <a:alphaModFix/>
          </a:blip>
          <a:stretch>
            <a:fillRect/>
          </a:stretch>
        </p:blipFill>
        <p:spPr>
          <a:xfrm>
            <a:off x="0" y="766275"/>
            <a:ext cx="5573875" cy="344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2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2500"/>
                                        <p:tgtEl>
                                          <p:spTgt spid="1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ph idx="1" type="body"/>
          </p:nvPr>
        </p:nvSpPr>
        <p:spPr>
          <a:xfrm>
            <a:off x="311700" y="367400"/>
            <a:ext cx="8520600" cy="43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b="1" lang="en" sz="1200">
                <a:solidFill>
                  <a:srgbClr val="000000"/>
                </a:solidFill>
              </a:rPr>
            </a:br>
            <a:br>
              <a:rPr b="1" lang="en" sz="1200">
                <a:solidFill>
                  <a:srgbClr val="000000"/>
                </a:solidFill>
              </a:rPr>
            </a:br>
            <a:endParaRPr sz="1000">
              <a:solidFill>
                <a:srgbClr val="000000"/>
              </a:solidFill>
              <a:latin typeface="Arial"/>
              <a:ea typeface="Arial"/>
              <a:cs typeface="Arial"/>
              <a:sym typeface="Arial"/>
            </a:endParaRPr>
          </a:p>
          <a:p>
            <a:pPr indent="0" lvl="0" marL="0" rtl="0" algn="l">
              <a:spcBef>
                <a:spcPts val="1600"/>
              </a:spcBef>
              <a:spcAft>
                <a:spcPts val="0"/>
              </a:spcAft>
              <a:buNone/>
            </a:pPr>
            <a:r>
              <a:t/>
            </a:r>
            <a:endParaRPr b="1" sz="1200">
              <a:solidFill>
                <a:srgbClr val="000000"/>
              </a:solidFill>
            </a:endParaRPr>
          </a:p>
          <a:p>
            <a:pPr indent="0" lvl="0" marL="0" rtl="0" algn="l">
              <a:spcBef>
                <a:spcPts val="1600"/>
              </a:spcBef>
              <a:spcAft>
                <a:spcPts val="1600"/>
              </a:spcAft>
              <a:buNone/>
            </a:pPr>
            <a:r>
              <a:t/>
            </a:r>
            <a:endParaRPr b="1" sz="1200">
              <a:solidFill>
                <a:srgbClr val="000000"/>
              </a:solidFill>
            </a:endParaRPr>
          </a:p>
        </p:txBody>
      </p:sp>
      <p:sp>
        <p:nvSpPr>
          <p:cNvPr id="204" name="Google Shape;204;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8"/>
          <p:cNvPicPr preferRelativeResize="0"/>
          <p:nvPr/>
        </p:nvPicPr>
        <p:blipFill>
          <a:blip r:embed="rId3">
            <a:alphaModFix/>
          </a:blip>
          <a:stretch>
            <a:fillRect/>
          </a:stretch>
        </p:blipFill>
        <p:spPr>
          <a:xfrm>
            <a:off x="119750" y="141925"/>
            <a:ext cx="6553200" cy="2781300"/>
          </a:xfrm>
          <a:prstGeom prst="rect">
            <a:avLst/>
          </a:prstGeom>
          <a:noFill/>
          <a:ln>
            <a:noFill/>
          </a:ln>
        </p:spPr>
      </p:pic>
      <p:pic>
        <p:nvPicPr>
          <p:cNvPr id="206" name="Google Shape;206;p28"/>
          <p:cNvPicPr preferRelativeResize="0"/>
          <p:nvPr/>
        </p:nvPicPr>
        <p:blipFill>
          <a:blip r:embed="rId4">
            <a:alphaModFix/>
          </a:blip>
          <a:stretch>
            <a:fillRect/>
          </a:stretch>
        </p:blipFill>
        <p:spPr>
          <a:xfrm>
            <a:off x="2037863" y="2162663"/>
            <a:ext cx="6657975" cy="237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29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ph idx="1" type="body"/>
          </p:nvPr>
        </p:nvSpPr>
        <p:spPr>
          <a:xfrm>
            <a:off x="311700" y="430975"/>
            <a:ext cx="2553900" cy="41379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1200"/>
              </a:spcBef>
              <a:spcAft>
                <a:spcPts val="0"/>
              </a:spcAft>
              <a:buClr>
                <a:srgbClr val="000000"/>
              </a:buClr>
              <a:buSzPts val="1400"/>
              <a:buChar char="●"/>
            </a:pPr>
            <a:r>
              <a:rPr lang="en" sz="1000">
                <a:solidFill>
                  <a:srgbClr val="000000"/>
                </a:solidFill>
                <a:latin typeface="Arial"/>
                <a:ea typeface="Arial"/>
                <a:cs typeface="Arial"/>
                <a:sym typeface="Arial"/>
              </a:rPr>
              <a:t>Infosys is hovering around it’s 200-Day Moving Average.</a:t>
            </a:r>
            <a:endParaRPr sz="10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latin typeface="Arial"/>
                <a:ea typeface="Arial"/>
                <a:cs typeface="Arial"/>
                <a:sym typeface="Arial"/>
              </a:rPr>
              <a:t>RS rating is 52 and bullish.</a:t>
            </a:r>
            <a:endParaRPr sz="10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latin typeface="Arial"/>
                <a:ea typeface="Arial"/>
                <a:cs typeface="Arial"/>
                <a:sym typeface="Arial"/>
              </a:rPr>
              <a:t>Decline in institutional sponsorship.</a:t>
            </a:r>
            <a:endParaRPr sz="10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latin typeface="Arial"/>
                <a:ea typeface="Arial"/>
                <a:cs typeface="Arial"/>
                <a:sym typeface="Arial"/>
              </a:rPr>
              <a:t>Increase in quarterly earnings for the past four quarters.</a:t>
            </a:r>
            <a:endParaRPr sz="10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latin typeface="Arial"/>
                <a:ea typeface="Arial"/>
                <a:cs typeface="Arial"/>
                <a:sym typeface="Arial"/>
              </a:rPr>
              <a:t>ROE for the stock stands at 25%.</a:t>
            </a:r>
            <a:endParaRPr sz="10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highlight>
                  <a:srgbClr val="FFFFFF"/>
                </a:highlight>
                <a:latin typeface="Arial"/>
                <a:ea typeface="Arial"/>
                <a:cs typeface="Arial"/>
                <a:sym typeface="Arial"/>
              </a:rPr>
              <a:t>Earnings Per Share Rating indicates great yearly and recent period earnings growth for Infosys.</a:t>
            </a:r>
            <a:endParaRPr sz="1000">
              <a:solidFill>
                <a:srgbClr val="000000"/>
              </a:solidFill>
              <a:highlight>
                <a:srgbClr val="FFFFFF"/>
              </a:highlight>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highlight>
                  <a:srgbClr val="FFFFFF"/>
                </a:highlight>
                <a:latin typeface="Arial"/>
                <a:ea typeface="Arial"/>
                <a:cs typeface="Arial"/>
                <a:sym typeface="Arial"/>
              </a:rPr>
              <a:t>Relative Strength Rating indicates </a:t>
            </a:r>
            <a:r>
              <a:rPr lang="en" sz="900">
                <a:solidFill>
                  <a:srgbClr val="000000"/>
                </a:solidFill>
                <a:latin typeface="Arial"/>
                <a:ea typeface="Arial"/>
                <a:cs typeface="Arial"/>
                <a:sym typeface="Arial"/>
              </a:rPr>
              <a:t>mediocre price performance for Infosys.</a:t>
            </a:r>
            <a:endParaRPr sz="9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highlight>
                  <a:srgbClr val="FFFFFF"/>
                </a:highlight>
                <a:latin typeface="Arial"/>
                <a:ea typeface="Arial"/>
                <a:cs typeface="Arial"/>
                <a:sym typeface="Arial"/>
              </a:rPr>
              <a:t>Accumulation/Distribution Rating indicates that there is </a:t>
            </a:r>
            <a:r>
              <a:rPr lang="en" sz="900">
                <a:solidFill>
                  <a:srgbClr val="000000"/>
                </a:solidFill>
                <a:latin typeface="Arial"/>
                <a:ea typeface="Arial"/>
                <a:cs typeface="Arial"/>
                <a:sym typeface="Arial"/>
              </a:rPr>
              <a:t>strong professional buying of Infosy</a:t>
            </a:r>
            <a:endParaRPr sz="900">
              <a:solidFill>
                <a:srgbClr val="000000"/>
              </a:solidFill>
              <a:latin typeface="Arial"/>
              <a:ea typeface="Arial"/>
              <a:cs typeface="Arial"/>
              <a:sym typeface="Arial"/>
            </a:endParaRPr>
          </a:p>
          <a:p>
            <a:pPr indent="-317500" lvl="0" marL="457200" rtl="0" algn="just">
              <a:lnSpc>
                <a:spcPct val="100000"/>
              </a:lnSpc>
              <a:spcBef>
                <a:spcPts val="0"/>
              </a:spcBef>
              <a:spcAft>
                <a:spcPts val="0"/>
              </a:spcAft>
              <a:buClr>
                <a:srgbClr val="000000"/>
              </a:buClr>
              <a:buSzPts val="1400"/>
              <a:buChar char="●"/>
            </a:pPr>
            <a:r>
              <a:rPr lang="en" sz="1000">
                <a:solidFill>
                  <a:srgbClr val="000000"/>
                </a:solidFill>
                <a:highlight>
                  <a:srgbClr val="FFFFFF"/>
                </a:highlight>
                <a:latin typeface="Arial"/>
                <a:ea typeface="Arial"/>
                <a:cs typeface="Arial"/>
                <a:sym typeface="Arial"/>
              </a:rPr>
              <a:t>Industry Group Rank indicates that Infosys's industry group Computer-Tech Services has shown </a:t>
            </a:r>
            <a:r>
              <a:rPr lang="en" sz="900">
                <a:solidFill>
                  <a:srgbClr val="000000"/>
                </a:solidFill>
                <a:latin typeface="Arial"/>
                <a:ea typeface="Arial"/>
                <a:cs typeface="Arial"/>
                <a:sym typeface="Arial"/>
              </a:rPr>
              <a:t>average price performance</a:t>
            </a:r>
            <a:r>
              <a:rPr b="1" lang="en" sz="850">
                <a:solidFill>
                  <a:srgbClr val="000000"/>
                </a:solidFill>
                <a:highlight>
                  <a:srgbClr val="FFFFFF"/>
                </a:highlight>
                <a:latin typeface="Arial"/>
                <a:ea typeface="Arial"/>
                <a:cs typeface="Arial"/>
                <a:sym typeface="Arial"/>
              </a:rPr>
              <a:t>.</a:t>
            </a:r>
            <a:endParaRPr b="1" sz="85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
        <p:nvSpPr>
          <p:cNvPr id="212" name="Google Shape;212;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9"/>
          <p:cNvSpPr txBox="1"/>
          <p:nvPr>
            <p:ph idx="2" type="body"/>
          </p:nvPr>
        </p:nvSpPr>
        <p:spPr>
          <a:xfrm>
            <a:off x="4642200" y="431125"/>
            <a:ext cx="4190100" cy="41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29"/>
          <p:cNvPicPr preferRelativeResize="0"/>
          <p:nvPr/>
        </p:nvPicPr>
        <p:blipFill>
          <a:blip r:embed="rId3">
            <a:alphaModFix/>
          </a:blip>
          <a:stretch>
            <a:fillRect/>
          </a:stretch>
        </p:blipFill>
        <p:spPr>
          <a:xfrm>
            <a:off x="2981125" y="430975"/>
            <a:ext cx="6057825" cy="413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549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Mindtree</a:t>
            </a:r>
            <a:endParaRPr/>
          </a:p>
        </p:txBody>
      </p:sp>
      <p:sp>
        <p:nvSpPr>
          <p:cNvPr id="220" name="Google Shape;220;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0"/>
          <p:cNvPicPr preferRelativeResize="0"/>
          <p:nvPr/>
        </p:nvPicPr>
        <p:blipFill>
          <a:blip r:embed="rId3">
            <a:alphaModFix/>
          </a:blip>
          <a:stretch>
            <a:fillRect/>
          </a:stretch>
        </p:blipFill>
        <p:spPr>
          <a:xfrm>
            <a:off x="4877274" y="54924"/>
            <a:ext cx="1810847" cy="393600"/>
          </a:xfrm>
          <a:prstGeom prst="rect">
            <a:avLst/>
          </a:prstGeom>
          <a:noFill/>
          <a:ln>
            <a:noFill/>
          </a:ln>
        </p:spPr>
      </p:pic>
      <p:sp>
        <p:nvSpPr>
          <p:cNvPr id="222" name="Google Shape;222;p30"/>
          <p:cNvSpPr txBox="1"/>
          <p:nvPr/>
        </p:nvSpPr>
        <p:spPr>
          <a:xfrm>
            <a:off x="13825" y="614350"/>
            <a:ext cx="2507400" cy="3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Company Overview</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a:p>
            <a:pPr indent="0" lvl="0" marL="0" rtl="0" algn="l">
              <a:spcBef>
                <a:spcPts val="0"/>
              </a:spcBef>
              <a:spcAft>
                <a:spcPts val="0"/>
              </a:spcAft>
              <a:buNone/>
            </a:pPr>
            <a:r>
              <a:rPr lang="en" sz="1000">
                <a:latin typeface="Times New Roman"/>
                <a:ea typeface="Times New Roman"/>
                <a:cs typeface="Times New Roman"/>
                <a:sym typeface="Times New Roman"/>
              </a:rPr>
              <a:t>Mindtree Limited (‘Mindtree’ or ‘the Company’) is an international Information Technology consulting and implementation enterprise that provides business solutions through global software development.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The Company is consisted of four industry verticals – Retail, CPG and Manufacturing (RCM), Banking, Financial Services and Insurance (BFSI), High Technology and Media (Hi-tech) (erstwhile Technology, Media and Services-TMS) and Travel and Hospitality (TH).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The Company provides services in the areas of agile, analytics and information management, application development and maintenance, business process management, business technology consulting, cloud, digital business, independent testing, infrastructure management services, mobility, product engineering and SAP services</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223" name="Google Shape;223;p30"/>
          <p:cNvSpPr txBox="1"/>
          <p:nvPr/>
        </p:nvSpPr>
        <p:spPr>
          <a:xfrm>
            <a:off x="5320950" y="620675"/>
            <a:ext cx="174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SWOT analysis</a:t>
            </a:r>
            <a:endParaRPr>
              <a:latin typeface="Lato"/>
              <a:ea typeface="Lato"/>
              <a:cs typeface="Lato"/>
              <a:sym typeface="Lato"/>
            </a:endParaRPr>
          </a:p>
        </p:txBody>
      </p:sp>
      <p:sp>
        <p:nvSpPr>
          <p:cNvPr id="224" name="Google Shape;224;p30"/>
          <p:cNvSpPr txBox="1"/>
          <p:nvPr/>
        </p:nvSpPr>
        <p:spPr>
          <a:xfrm>
            <a:off x="3250800" y="1149775"/>
            <a:ext cx="2507400" cy="357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900">
              <a:latin typeface="Lato"/>
              <a:ea typeface="Lato"/>
              <a:cs typeface="Lato"/>
              <a:sym typeface="Lato"/>
            </a:endParaRPr>
          </a:p>
        </p:txBody>
      </p:sp>
      <p:pic>
        <p:nvPicPr>
          <p:cNvPr id="225" name="Google Shape;225;p30"/>
          <p:cNvPicPr preferRelativeResize="0"/>
          <p:nvPr/>
        </p:nvPicPr>
        <p:blipFill>
          <a:blip r:embed="rId4">
            <a:alphaModFix/>
          </a:blip>
          <a:stretch>
            <a:fillRect/>
          </a:stretch>
        </p:blipFill>
        <p:spPr>
          <a:xfrm>
            <a:off x="2501000" y="1119726"/>
            <a:ext cx="6563400" cy="352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idx="1" type="body"/>
          </p:nvPr>
        </p:nvSpPr>
        <p:spPr>
          <a:xfrm>
            <a:off x="229950" y="152400"/>
            <a:ext cx="6371100" cy="4287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231" name="Google Shape;231;p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1"/>
          <p:cNvPicPr preferRelativeResize="0"/>
          <p:nvPr/>
        </p:nvPicPr>
        <p:blipFill>
          <a:blip r:embed="rId3">
            <a:alphaModFix/>
          </a:blip>
          <a:stretch>
            <a:fillRect/>
          </a:stretch>
        </p:blipFill>
        <p:spPr>
          <a:xfrm>
            <a:off x="195775" y="575050"/>
            <a:ext cx="2868376" cy="3908076"/>
          </a:xfrm>
          <a:prstGeom prst="rect">
            <a:avLst/>
          </a:prstGeom>
          <a:noFill/>
          <a:ln>
            <a:noFill/>
          </a:ln>
        </p:spPr>
      </p:pic>
      <p:sp>
        <p:nvSpPr>
          <p:cNvPr id="233" name="Google Shape;233;p31"/>
          <p:cNvSpPr txBox="1"/>
          <p:nvPr/>
        </p:nvSpPr>
        <p:spPr>
          <a:xfrm>
            <a:off x="195775" y="146925"/>
            <a:ext cx="27216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Financial </a:t>
            </a:r>
            <a:r>
              <a:rPr lang="en">
                <a:latin typeface="Lato"/>
                <a:ea typeface="Lato"/>
                <a:cs typeface="Lato"/>
                <a:sym typeface="Lato"/>
              </a:rPr>
              <a:t>Performance</a:t>
            </a:r>
            <a:endParaRPr>
              <a:latin typeface="Lato"/>
              <a:ea typeface="Lato"/>
              <a:cs typeface="Lato"/>
              <a:sym typeface="Lato"/>
            </a:endParaRPr>
          </a:p>
        </p:txBody>
      </p:sp>
      <p:pic>
        <p:nvPicPr>
          <p:cNvPr id="234" name="Google Shape;234;p31"/>
          <p:cNvPicPr preferRelativeResize="0"/>
          <p:nvPr/>
        </p:nvPicPr>
        <p:blipFill rotWithShape="1">
          <a:blip r:embed="rId4">
            <a:alphaModFix/>
          </a:blip>
          <a:srcRect b="612" l="764" r="0" t="602"/>
          <a:stretch/>
        </p:blipFill>
        <p:spPr>
          <a:xfrm>
            <a:off x="3744300" y="380050"/>
            <a:ext cx="4745950" cy="2548350"/>
          </a:xfrm>
          <a:prstGeom prst="rect">
            <a:avLst/>
          </a:prstGeom>
          <a:noFill/>
          <a:ln>
            <a:noFill/>
          </a:ln>
        </p:spPr>
      </p:pic>
      <p:pic>
        <p:nvPicPr>
          <p:cNvPr id="235" name="Google Shape;235;p31"/>
          <p:cNvPicPr preferRelativeResize="0"/>
          <p:nvPr/>
        </p:nvPicPr>
        <p:blipFill>
          <a:blip r:embed="rId5">
            <a:alphaModFix/>
          </a:blip>
          <a:stretch>
            <a:fillRect/>
          </a:stretch>
        </p:blipFill>
        <p:spPr>
          <a:xfrm>
            <a:off x="3069775" y="3320525"/>
            <a:ext cx="2109500" cy="1387075"/>
          </a:xfrm>
          <a:prstGeom prst="rect">
            <a:avLst/>
          </a:prstGeom>
          <a:noFill/>
          <a:ln>
            <a:noFill/>
          </a:ln>
        </p:spPr>
      </p:pic>
      <p:pic>
        <p:nvPicPr>
          <p:cNvPr id="236" name="Google Shape;236;p31"/>
          <p:cNvPicPr preferRelativeResize="0"/>
          <p:nvPr/>
        </p:nvPicPr>
        <p:blipFill>
          <a:blip r:embed="rId6">
            <a:alphaModFix/>
          </a:blip>
          <a:stretch>
            <a:fillRect/>
          </a:stretch>
        </p:blipFill>
        <p:spPr>
          <a:xfrm>
            <a:off x="5231537" y="3320525"/>
            <a:ext cx="2014389" cy="1387075"/>
          </a:xfrm>
          <a:prstGeom prst="rect">
            <a:avLst/>
          </a:prstGeom>
          <a:noFill/>
          <a:ln>
            <a:noFill/>
          </a:ln>
        </p:spPr>
      </p:pic>
      <p:pic>
        <p:nvPicPr>
          <p:cNvPr id="237" name="Google Shape;237;p31"/>
          <p:cNvPicPr preferRelativeResize="0"/>
          <p:nvPr/>
        </p:nvPicPr>
        <p:blipFill>
          <a:blip r:embed="rId7">
            <a:alphaModFix/>
          </a:blip>
          <a:stretch>
            <a:fillRect/>
          </a:stretch>
        </p:blipFill>
        <p:spPr>
          <a:xfrm>
            <a:off x="7200825" y="3373250"/>
            <a:ext cx="1874183" cy="1321375"/>
          </a:xfrm>
          <a:prstGeom prst="rect">
            <a:avLst/>
          </a:prstGeom>
          <a:noFill/>
          <a:ln>
            <a:noFill/>
          </a:ln>
        </p:spPr>
      </p:pic>
      <p:sp>
        <p:nvSpPr>
          <p:cNvPr id="238" name="Google Shape;238;p31"/>
          <p:cNvSpPr txBox="1"/>
          <p:nvPr/>
        </p:nvSpPr>
        <p:spPr>
          <a:xfrm>
            <a:off x="3628500" y="2928400"/>
            <a:ext cx="141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Revenue</a:t>
            </a:r>
            <a:endParaRPr/>
          </a:p>
        </p:txBody>
      </p:sp>
      <p:sp>
        <p:nvSpPr>
          <p:cNvPr id="239" name="Google Shape;239;p31"/>
          <p:cNvSpPr txBox="1"/>
          <p:nvPr/>
        </p:nvSpPr>
        <p:spPr>
          <a:xfrm>
            <a:off x="5786400" y="2827150"/>
            <a:ext cx="1357800" cy="20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a:latin typeface="Times New Roman"/>
                <a:ea typeface="Times New Roman"/>
                <a:cs typeface="Times New Roman"/>
                <a:sym typeface="Times New Roman"/>
              </a:rPr>
              <a:t>EBITDA</a:t>
            </a:r>
            <a:endParaRPr b="1">
              <a:latin typeface="Times New Roman"/>
              <a:ea typeface="Times New Roman"/>
              <a:cs typeface="Times New Roman"/>
              <a:sym typeface="Times New Roman"/>
            </a:endParaRPr>
          </a:p>
        </p:txBody>
      </p:sp>
      <p:sp>
        <p:nvSpPr>
          <p:cNvPr id="240" name="Google Shape;240;p31"/>
          <p:cNvSpPr txBox="1"/>
          <p:nvPr/>
        </p:nvSpPr>
        <p:spPr>
          <a:xfrm>
            <a:off x="7508750" y="2841175"/>
            <a:ext cx="1413000" cy="47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n" sz="1300">
                <a:latin typeface="Times New Roman"/>
                <a:ea typeface="Times New Roman"/>
                <a:cs typeface="Times New Roman"/>
                <a:sym typeface="Times New Roman"/>
              </a:rPr>
              <a:t>Net profit (PAT)</a:t>
            </a:r>
            <a:endParaRPr b="1" sz="1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Macro-analysis</a:t>
            </a:r>
            <a:endParaRPr/>
          </a:p>
        </p:txBody>
      </p:sp>
      <p:sp>
        <p:nvSpPr>
          <p:cNvPr id="78" name="Google Shape;78;p14"/>
          <p:cNvSpPr txBox="1"/>
          <p:nvPr>
            <p:ph idx="1" type="body"/>
          </p:nvPr>
        </p:nvSpPr>
        <p:spPr>
          <a:xfrm>
            <a:off x="0" y="531950"/>
            <a:ext cx="3478500" cy="27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1600"/>
              </a:spcBef>
              <a:spcAft>
                <a:spcPts val="0"/>
              </a:spcAft>
              <a:buClr>
                <a:srgbClr val="000000"/>
              </a:buClr>
              <a:buSzPts val="1200"/>
              <a:buFont typeface="Arial"/>
              <a:buChar char="●"/>
            </a:pPr>
            <a:r>
              <a:rPr lang="en" sz="1200">
                <a:solidFill>
                  <a:srgbClr val="000000"/>
                </a:solidFill>
                <a:latin typeface="Arial"/>
                <a:ea typeface="Arial"/>
                <a:cs typeface="Arial"/>
                <a:sym typeface="Arial"/>
              </a:rPr>
              <a:t>Most IT firms have their business diversified into different clients from different sectors, so, in general IT firms were not as badly hit by the Covid-19 pandemic as some of the other sectors like retail, manufacturing and travel/hospitality. </a:t>
            </a:r>
            <a:endParaRPr sz="1200">
              <a:solidFill>
                <a:srgbClr val="000000"/>
              </a:solidFill>
              <a:latin typeface="Arial"/>
              <a:ea typeface="Arial"/>
              <a:cs typeface="Arial"/>
              <a:sym typeface="Arial"/>
            </a:endParaRPr>
          </a:p>
          <a:p>
            <a:pPr indent="0" lvl="0" marL="457200" rtl="0" algn="l">
              <a:spcBef>
                <a:spcPts val="1600"/>
              </a:spcBef>
              <a:spcAft>
                <a:spcPts val="0"/>
              </a:spcAft>
              <a:buNone/>
            </a:pPr>
            <a:r>
              <a:t/>
            </a:r>
            <a:endParaRPr sz="1200">
              <a:solidFill>
                <a:srgbClr val="000000"/>
              </a:solidFill>
              <a:latin typeface="Arial"/>
              <a:ea typeface="Arial"/>
              <a:cs typeface="Arial"/>
              <a:sym typeface="Arial"/>
            </a:endParaRPr>
          </a:p>
          <a:p>
            <a:pPr indent="-304800" lvl="0" marL="457200" rtl="0" algn="l">
              <a:spcBef>
                <a:spcPts val="160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Travel and Hospitality</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BFSI and retail sector</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Life Sciences and Healthcare</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Media and Communications</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Digital sector</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Manufacturing</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Arial"/>
                <a:ea typeface="Arial"/>
                <a:cs typeface="Arial"/>
                <a:sym typeface="Arial"/>
              </a:rPr>
              <a:t>Airlines</a:t>
            </a:r>
            <a:endParaRPr b="1" sz="1200">
              <a:solidFill>
                <a:srgbClr val="000000"/>
              </a:solidFill>
              <a:latin typeface="Arial"/>
              <a:ea typeface="Arial"/>
              <a:cs typeface="Arial"/>
              <a:sym typeface="Arial"/>
            </a:endParaRPr>
          </a:p>
        </p:txBody>
      </p:sp>
      <p:sp>
        <p:nvSpPr>
          <p:cNvPr id="79" name="Google Shape;79;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4"/>
          <p:cNvSpPr txBox="1"/>
          <p:nvPr/>
        </p:nvSpPr>
        <p:spPr>
          <a:xfrm>
            <a:off x="557350" y="1098750"/>
            <a:ext cx="7412700" cy="780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Arial"/>
              <a:buChar char="●"/>
            </a:pPr>
            <a:r>
              <a:rPr lang="en" sz="1200"/>
              <a:t>Most IT firms derive revenue by providing services to other companies from different sectors. </a:t>
            </a:r>
            <a:endParaRPr sz="1200"/>
          </a:p>
          <a:p>
            <a:pPr indent="-304800" lvl="0" marL="457200" rtl="0" algn="l">
              <a:lnSpc>
                <a:spcPct val="115000"/>
              </a:lnSpc>
              <a:spcBef>
                <a:spcPts val="0"/>
              </a:spcBef>
              <a:spcAft>
                <a:spcPts val="0"/>
              </a:spcAft>
              <a:buClr>
                <a:srgbClr val="000000"/>
              </a:buClr>
              <a:buSzPts val="1200"/>
              <a:buFont typeface="Arial"/>
              <a:buChar char="●"/>
            </a:pPr>
            <a:r>
              <a:rPr lang="en" sz="1200"/>
              <a:t>If these other sectors get affected, then so do the IT companies. </a:t>
            </a:r>
            <a:endParaRPr sz="1200"/>
          </a:p>
        </p:txBody>
      </p:sp>
      <p:sp>
        <p:nvSpPr>
          <p:cNvPr id="81" name="Google Shape;81;p14"/>
          <p:cNvSpPr txBox="1"/>
          <p:nvPr/>
        </p:nvSpPr>
        <p:spPr>
          <a:xfrm>
            <a:off x="68300" y="1017450"/>
            <a:ext cx="3676500" cy="25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Major macro-economic problems faced by IT-sector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Covid-19 pandemic</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Global Political and economical situation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Business model and Strategy challenges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Hiring &amp; Litigation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Complex and changing global regulations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Data protection laws, cyber security, IP Violation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INR depreciation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Negative reputation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Overseas expansion	</a:t>
            </a:r>
            <a:endParaRPr>
              <a:latin typeface="Lato"/>
              <a:ea typeface="Lato"/>
              <a:cs typeface="Lato"/>
              <a:sym typeface="Lato"/>
            </a:endParaRPr>
          </a:p>
        </p:txBody>
      </p:sp>
      <p:pic>
        <p:nvPicPr>
          <p:cNvPr id="82" name="Google Shape;82;p14"/>
          <p:cNvPicPr preferRelativeResize="0"/>
          <p:nvPr/>
        </p:nvPicPr>
        <p:blipFill>
          <a:blip r:embed="rId3">
            <a:alphaModFix/>
          </a:blip>
          <a:stretch>
            <a:fillRect/>
          </a:stretch>
        </p:blipFill>
        <p:spPr>
          <a:xfrm>
            <a:off x="3818775" y="531950"/>
            <a:ext cx="5220176" cy="3255534"/>
          </a:xfrm>
          <a:prstGeom prst="rect">
            <a:avLst/>
          </a:prstGeom>
          <a:noFill/>
          <a:ln>
            <a:noFill/>
          </a:ln>
        </p:spPr>
      </p:pic>
      <p:pic>
        <p:nvPicPr>
          <p:cNvPr id="83" name="Google Shape;83;p14"/>
          <p:cNvPicPr preferRelativeResize="0"/>
          <p:nvPr/>
        </p:nvPicPr>
        <p:blipFill>
          <a:blip r:embed="rId4">
            <a:alphaModFix/>
          </a:blip>
          <a:stretch>
            <a:fillRect/>
          </a:stretch>
        </p:blipFill>
        <p:spPr>
          <a:xfrm>
            <a:off x="4105113" y="3726713"/>
            <a:ext cx="3781425" cy="124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32"/>
          <p:cNvPicPr preferRelativeResize="0"/>
          <p:nvPr/>
        </p:nvPicPr>
        <p:blipFill>
          <a:blip r:embed="rId3">
            <a:alphaModFix/>
          </a:blip>
          <a:stretch>
            <a:fillRect/>
          </a:stretch>
        </p:blipFill>
        <p:spPr>
          <a:xfrm>
            <a:off x="443750" y="2939450"/>
            <a:ext cx="2006350" cy="1597875"/>
          </a:xfrm>
          <a:prstGeom prst="rect">
            <a:avLst/>
          </a:prstGeom>
          <a:noFill/>
          <a:ln>
            <a:noFill/>
          </a:ln>
        </p:spPr>
      </p:pic>
      <p:sp>
        <p:nvSpPr>
          <p:cNvPr id="247" name="Google Shape;247;p32"/>
          <p:cNvSpPr txBox="1"/>
          <p:nvPr/>
        </p:nvSpPr>
        <p:spPr>
          <a:xfrm>
            <a:off x="789025" y="2367025"/>
            <a:ext cx="9663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Lato"/>
              <a:ea typeface="Lato"/>
              <a:cs typeface="Lato"/>
              <a:sym typeface="Lato"/>
            </a:endParaRPr>
          </a:p>
        </p:txBody>
      </p:sp>
      <p:pic>
        <p:nvPicPr>
          <p:cNvPr id="248" name="Google Shape;248;p32"/>
          <p:cNvPicPr preferRelativeResize="0"/>
          <p:nvPr/>
        </p:nvPicPr>
        <p:blipFill rotWithShape="1">
          <a:blip r:embed="rId4">
            <a:alphaModFix/>
          </a:blip>
          <a:srcRect b="0" l="3957" r="1596" t="-5418"/>
          <a:stretch/>
        </p:blipFill>
        <p:spPr>
          <a:xfrm>
            <a:off x="133665" y="569400"/>
            <a:ext cx="3206234" cy="1699700"/>
          </a:xfrm>
          <a:prstGeom prst="rect">
            <a:avLst/>
          </a:prstGeom>
          <a:noFill/>
          <a:ln>
            <a:noFill/>
          </a:ln>
        </p:spPr>
      </p:pic>
      <p:pic>
        <p:nvPicPr>
          <p:cNvPr id="249" name="Google Shape;249;p32"/>
          <p:cNvPicPr preferRelativeResize="0"/>
          <p:nvPr/>
        </p:nvPicPr>
        <p:blipFill>
          <a:blip r:embed="rId5">
            <a:alphaModFix/>
          </a:blip>
          <a:stretch>
            <a:fillRect/>
          </a:stretch>
        </p:blipFill>
        <p:spPr>
          <a:xfrm>
            <a:off x="5558200" y="1179550"/>
            <a:ext cx="3412901" cy="3220275"/>
          </a:xfrm>
          <a:prstGeom prst="rect">
            <a:avLst/>
          </a:prstGeom>
          <a:noFill/>
          <a:ln>
            <a:noFill/>
          </a:ln>
        </p:spPr>
      </p:pic>
      <p:sp>
        <p:nvSpPr>
          <p:cNvPr id="250" name="Google Shape;250;p32"/>
          <p:cNvSpPr txBox="1"/>
          <p:nvPr/>
        </p:nvSpPr>
        <p:spPr>
          <a:xfrm>
            <a:off x="6174675" y="425450"/>
            <a:ext cx="2067300" cy="244500"/>
          </a:xfrm>
          <a:prstGeom prst="rect">
            <a:avLst/>
          </a:prstGeom>
          <a:noFill/>
          <a:ln>
            <a:noFill/>
          </a:ln>
        </p:spPr>
        <p:txBody>
          <a:bodyPr anchorCtr="0" anchor="t" bIns="91425" lIns="91425" spcFirstLastPara="1" rIns="91425" wrap="square" tIns="91425">
            <a:noAutofit/>
          </a:bodyPr>
          <a:lstStyle/>
          <a:p>
            <a:pPr indent="-228600" lvl="0" marL="685800" rtl="0" algn="just">
              <a:lnSpc>
                <a:spcPct val="115000"/>
              </a:lnSpc>
              <a:spcBef>
                <a:spcPts val="1200"/>
              </a:spcBef>
              <a:spcAft>
                <a:spcPts val="0"/>
              </a:spcAft>
              <a:buNone/>
            </a:pPr>
            <a:r>
              <a:rPr b="1" lang="en">
                <a:latin typeface="Times New Roman"/>
                <a:ea typeface="Times New Roman"/>
                <a:cs typeface="Times New Roman"/>
                <a:sym typeface="Times New Roman"/>
              </a:rPr>
              <a:t>Peer Review</a:t>
            </a:r>
            <a:endParaRPr b="1">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ato"/>
              <a:ea typeface="Lato"/>
              <a:cs typeface="Lato"/>
              <a:sym typeface="Lato"/>
            </a:endParaRPr>
          </a:p>
        </p:txBody>
      </p:sp>
      <p:sp>
        <p:nvSpPr>
          <p:cNvPr id="251" name="Google Shape;251;p32"/>
          <p:cNvSpPr txBox="1"/>
          <p:nvPr/>
        </p:nvSpPr>
        <p:spPr>
          <a:xfrm>
            <a:off x="181250" y="251400"/>
            <a:ext cx="25932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Q</a:t>
            </a:r>
            <a:r>
              <a:rPr lang="en">
                <a:latin typeface="Lato"/>
                <a:ea typeface="Lato"/>
                <a:cs typeface="Lato"/>
                <a:sym typeface="Lato"/>
              </a:rPr>
              <a:t>uarterly r</a:t>
            </a:r>
            <a:r>
              <a:rPr lang="en">
                <a:latin typeface="Lato"/>
                <a:ea typeface="Lato"/>
                <a:cs typeface="Lato"/>
                <a:sym typeface="Lato"/>
              </a:rPr>
              <a:t>evenue by verticals </a:t>
            </a:r>
            <a:endParaRPr>
              <a:latin typeface="Lato"/>
              <a:ea typeface="Lato"/>
              <a:cs typeface="Lato"/>
              <a:sym typeface="Lato"/>
            </a:endParaRPr>
          </a:p>
        </p:txBody>
      </p:sp>
      <p:sp>
        <p:nvSpPr>
          <p:cNvPr id="252" name="Google Shape;252;p32"/>
          <p:cNvSpPr txBox="1"/>
          <p:nvPr/>
        </p:nvSpPr>
        <p:spPr>
          <a:xfrm>
            <a:off x="261600" y="2533650"/>
            <a:ext cx="25932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Yearly r</a:t>
            </a:r>
            <a:r>
              <a:rPr lang="en">
                <a:latin typeface="Lato"/>
                <a:ea typeface="Lato"/>
                <a:cs typeface="Lato"/>
                <a:sym typeface="Lato"/>
              </a:rPr>
              <a:t>evenue by verticals </a:t>
            </a:r>
            <a:endParaRPr>
              <a:latin typeface="Lato"/>
              <a:ea typeface="Lato"/>
              <a:cs typeface="Lato"/>
              <a:sym typeface="Lato"/>
            </a:endParaRPr>
          </a:p>
        </p:txBody>
      </p:sp>
      <p:sp>
        <p:nvSpPr>
          <p:cNvPr id="253" name="Google Shape;253;p32"/>
          <p:cNvSpPr txBox="1"/>
          <p:nvPr/>
        </p:nvSpPr>
        <p:spPr>
          <a:xfrm>
            <a:off x="3455575" y="1087800"/>
            <a:ext cx="2140500" cy="40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4" name="Google Shape;254;p32"/>
          <p:cNvSpPr txBox="1"/>
          <p:nvPr/>
        </p:nvSpPr>
        <p:spPr>
          <a:xfrm>
            <a:off x="3217550" y="957550"/>
            <a:ext cx="2226000" cy="3412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Char char="●"/>
            </a:pPr>
            <a:r>
              <a:rPr lang="en" sz="1000"/>
              <a:t>Mindtree stands at the 9th position with respect to its peers with a market cap of 15,265.51 Cr.</a:t>
            </a:r>
            <a:endParaRPr sz="1000"/>
          </a:p>
          <a:p>
            <a:pPr indent="-285750" lvl="0" marL="457200" rtl="0" algn="l">
              <a:lnSpc>
                <a:spcPct val="115000"/>
              </a:lnSpc>
              <a:spcBef>
                <a:spcPts val="0"/>
              </a:spcBef>
              <a:spcAft>
                <a:spcPts val="0"/>
              </a:spcAft>
              <a:buSzPts val="900"/>
              <a:buChar char="●"/>
            </a:pPr>
            <a:r>
              <a:rPr lang="en" sz="900"/>
              <a:t>It has an EPS of 38.33 which is low as compared to its peers which shows a comparatively lower profitability.</a:t>
            </a:r>
            <a:endParaRPr sz="900"/>
          </a:p>
          <a:p>
            <a:pPr indent="-285750" lvl="0" marL="457200" rtl="0" algn="l">
              <a:lnSpc>
                <a:spcPct val="115000"/>
              </a:lnSpc>
              <a:spcBef>
                <a:spcPts val="0"/>
              </a:spcBef>
              <a:spcAft>
                <a:spcPts val="0"/>
              </a:spcAft>
              <a:buSzPts val="900"/>
              <a:buChar char="●"/>
            </a:pPr>
            <a:r>
              <a:rPr lang="en" sz="900"/>
              <a:t>A high P/E ratio of 24.20 means that a stock's price is 24.2 times high relative to earnings and can be overvalued. </a:t>
            </a:r>
            <a:endParaRPr sz="900"/>
          </a:p>
          <a:p>
            <a:pPr indent="-285750" lvl="0" marL="457200" rtl="0" algn="l">
              <a:lnSpc>
                <a:spcPct val="115000"/>
              </a:lnSpc>
              <a:spcBef>
                <a:spcPts val="0"/>
              </a:spcBef>
              <a:spcAft>
                <a:spcPts val="0"/>
              </a:spcAft>
              <a:buSzPts val="900"/>
              <a:buChar char="●"/>
            </a:pPr>
            <a:r>
              <a:rPr lang="en" sz="900"/>
              <a:t>Stock price of 927 is high but cannot be used compare that the company's better than the others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3"/>
          <p:cNvSpPr txBox="1"/>
          <p:nvPr/>
        </p:nvSpPr>
        <p:spPr>
          <a:xfrm>
            <a:off x="186350" y="462100"/>
            <a:ext cx="2067300" cy="3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latin typeface="Times New Roman"/>
                <a:ea typeface="Times New Roman"/>
                <a:cs typeface="Times New Roman"/>
                <a:sym typeface="Times New Roman"/>
              </a:rPr>
              <a:t>   </a:t>
            </a:r>
            <a:r>
              <a:rPr lang="en" sz="1600">
                <a:latin typeface="Lato"/>
                <a:ea typeface="Lato"/>
                <a:cs typeface="Lato"/>
                <a:sym typeface="Lato"/>
              </a:rPr>
              <a:t>Current Valuation</a:t>
            </a:r>
            <a:r>
              <a:rPr lang="en" sz="1600">
                <a:latin typeface="Lato"/>
                <a:ea typeface="Lato"/>
                <a:cs typeface="Lato"/>
                <a:sym typeface="Lato"/>
              </a:rPr>
              <a:t>s</a:t>
            </a:r>
            <a:endParaRPr sz="1600">
              <a:latin typeface="Lato"/>
              <a:ea typeface="Lato"/>
              <a:cs typeface="Lato"/>
              <a:sym typeface="Lato"/>
            </a:endParaRPr>
          </a:p>
          <a:p>
            <a:pPr indent="0" lvl="0" marL="0" rtl="0" algn="l">
              <a:lnSpc>
                <a:spcPct val="115000"/>
              </a:lnSpc>
              <a:spcBef>
                <a:spcPts val="120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At the current price of Rs 826.0, </a:t>
            </a:r>
            <a:endParaRPr sz="900">
              <a:latin typeface="Times New Roman"/>
              <a:ea typeface="Times New Roman"/>
              <a:cs typeface="Times New Roman"/>
              <a:sym typeface="Times New Roman"/>
            </a:endParaRPr>
          </a:p>
          <a:p>
            <a:pPr indent="-285750" lvl="0" marL="457200" rtl="0" algn="just">
              <a:lnSpc>
                <a:spcPct val="115000"/>
              </a:lnSpc>
              <a:spcBef>
                <a:spcPts val="1200"/>
              </a:spcBef>
              <a:spcAft>
                <a:spcPts val="0"/>
              </a:spcAft>
              <a:buSzPts val="900"/>
              <a:buChar char="●"/>
            </a:pPr>
            <a:r>
              <a:rPr lang="en" sz="1000">
                <a:latin typeface="Times New Roman"/>
                <a:ea typeface="Times New Roman"/>
                <a:cs typeface="Times New Roman"/>
                <a:sym typeface="Times New Roman"/>
              </a:rPr>
              <a:t>the </a:t>
            </a:r>
            <a:r>
              <a:rPr lang="en" sz="1000">
                <a:solidFill>
                  <a:schemeClr val="hlink"/>
                </a:solidFill>
                <a:uFill>
                  <a:noFill/>
                </a:uFill>
                <a:latin typeface="Times New Roman"/>
                <a:ea typeface="Times New Roman"/>
                <a:cs typeface="Times New Roman"/>
                <a:sym typeface="Times New Roman"/>
                <a:hlinkClick r:id="rId3"/>
              </a:rPr>
              <a:t>price to earnings </a:t>
            </a:r>
            <a:r>
              <a:rPr b="1" lang="en" sz="1000">
                <a:solidFill>
                  <a:schemeClr val="hlink"/>
                </a:solidFill>
                <a:uFill>
                  <a:noFill/>
                </a:uFill>
                <a:latin typeface="Times New Roman"/>
                <a:ea typeface="Times New Roman"/>
                <a:cs typeface="Times New Roman"/>
                <a:sym typeface="Times New Roman"/>
                <a:hlinkClick r:id="rId4"/>
              </a:rPr>
              <a:t>(P/E)</a:t>
            </a:r>
            <a:r>
              <a:rPr lang="en" sz="1000">
                <a:solidFill>
                  <a:schemeClr val="hlink"/>
                </a:solidFill>
                <a:uFill>
                  <a:noFill/>
                </a:uFill>
                <a:latin typeface="Times New Roman"/>
                <a:ea typeface="Times New Roman"/>
                <a:cs typeface="Times New Roman"/>
                <a:sym typeface="Times New Roman"/>
                <a:hlinkClick r:id="rId5"/>
              </a:rPr>
              <a:t> ratio</a:t>
            </a:r>
            <a:r>
              <a:rPr lang="en" sz="1000">
                <a:latin typeface="Times New Roman"/>
                <a:ea typeface="Times New Roman"/>
                <a:cs typeface="Times New Roman"/>
                <a:sym typeface="Times New Roman"/>
              </a:rPr>
              <a:t> of MINDTREE LTD stands at 20.5 times its trailing twelve months earnings,</a:t>
            </a:r>
            <a:endParaRPr sz="10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Char char="●"/>
            </a:pPr>
            <a:r>
              <a:rPr lang="en" sz="1000">
                <a:latin typeface="Times New Roman"/>
                <a:ea typeface="Times New Roman"/>
                <a:cs typeface="Times New Roman"/>
                <a:sym typeface="Times New Roman"/>
              </a:rPr>
              <a:t>Its </a:t>
            </a:r>
            <a:r>
              <a:rPr lang="en" sz="1000">
                <a:solidFill>
                  <a:schemeClr val="hlink"/>
                </a:solidFill>
                <a:uFill>
                  <a:noFill/>
                </a:uFill>
                <a:latin typeface="Times New Roman"/>
                <a:ea typeface="Times New Roman"/>
                <a:cs typeface="Times New Roman"/>
                <a:sym typeface="Times New Roman"/>
                <a:hlinkClick r:id="rId6"/>
              </a:rPr>
              <a:t>price to book value </a:t>
            </a:r>
            <a:r>
              <a:rPr b="1" lang="en" sz="1000">
                <a:solidFill>
                  <a:schemeClr val="hlink"/>
                </a:solidFill>
                <a:uFill>
                  <a:noFill/>
                </a:uFill>
                <a:latin typeface="Times New Roman"/>
                <a:ea typeface="Times New Roman"/>
                <a:cs typeface="Times New Roman"/>
                <a:sym typeface="Times New Roman"/>
                <a:hlinkClick r:id="rId7"/>
              </a:rPr>
              <a:t>(P/BV)</a:t>
            </a:r>
            <a:r>
              <a:rPr lang="en" sz="1000">
                <a:solidFill>
                  <a:schemeClr val="hlink"/>
                </a:solidFill>
                <a:uFill>
                  <a:noFill/>
                </a:uFill>
                <a:latin typeface="Times New Roman"/>
                <a:ea typeface="Times New Roman"/>
                <a:cs typeface="Times New Roman"/>
                <a:sym typeface="Times New Roman"/>
                <a:hlinkClick r:id="rId8"/>
              </a:rPr>
              <a:t> ratio</a:t>
            </a:r>
            <a:r>
              <a:rPr lang="en" sz="1000">
                <a:latin typeface="Times New Roman"/>
                <a:ea typeface="Times New Roman"/>
                <a:cs typeface="Times New Roman"/>
                <a:sym typeface="Times New Roman"/>
              </a:rPr>
              <a:t> stands at 5.2 times.</a:t>
            </a:r>
            <a:endParaRPr sz="10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b="1" sz="10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ato"/>
              <a:ea typeface="Lato"/>
              <a:cs typeface="Lato"/>
              <a:sym typeface="Lato"/>
            </a:endParaRPr>
          </a:p>
        </p:txBody>
      </p:sp>
      <p:sp>
        <p:nvSpPr>
          <p:cNvPr id="261" name="Google Shape;261;p33"/>
          <p:cNvSpPr txBox="1"/>
          <p:nvPr/>
        </p:nvSpPr>
        <p:spPr>
          <a:xfrm>
            <a:off x="3309750" y="85600"/>
            <a:ext cx="20673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Financial Ratios</a:t>
            </a:r>
            <a:endParaRPr sz="2000"/>
          </a:p>
        </p:txBody>
      </p:sp>
      <p:sp>
        <p:nvSpPr>
          <p:cNvPr id="262" name="Google Shape;262;p33"/>
          <p:cNvSpPr txBox="1"/>
          <p:nvPr/>
        </p:nvSpPr>
        <p:spPr>
          <a:xfrm>
            <a:off x="3821175" y="607800"/>
            <a:ext cx="16575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Returns</a:t>
            </a:r>
            <a:endParaRPr sz="1600">
              <a:latin typeface="Lato"/>
              <a:ea typeface="Lato"/>
              <a:cs typeface="Lato"/>
              <a:sym typeface="Lato"/>
            </a:endParaRPr>
          </a:p>
        </p:txBody>
      </p:sp>
      <p:pic>
        <p:nvPicPr>
          <p:cNvPr id="263" name="Google Shape;263;p33"/>
          <p:cNvPicPr preferRelativeResize="0"/>
          <p:nvPr/>
        </p:nvPicPr>
        <p:blipFill>
          <a:blip r:embed="rId9">
            <a:alphaModFix/>
          </a:blip>
          <a:stretch>
            <a:fillRect/>
          </a:stretch>
        </p:blipFill>
        <p:spPr>
          <a:xfrm>
            <a:off x="5919300" y="1101075"/>
            <a:ext cx="3077777" cy="1976025"/>
          </a:xfrm>
          <a:prstGeom prst="rect">
            <a:avLst/>
          </a:prstGeom>
          <a:noFill/>
          <a:ln>
            <a:noFill/>
          </a:ln>
        </p:spPr>
      </p:pic>
      <p:pic>
        <p:nvPicPr>
          <p:cNvPr id="264" name="Google Shape;264;p33"/>
          <p:cNvPicPr preferRelativeResize="0"/>
          <p:nvPr/>
        </p:nvPicPr>
        <p:blipFill>
          <a:blip r:embed="rId10">
            <a:alphaModFix/>
          </a:blip>
          <a:stretch>
            <a:fillRect/>
          </a:stretch>
        </p:blipFill>
        <p:spPr>
          <a:xfrm>
            <a:off x="2496900" y="1118200"/>
            <a:ext cx="3270000" cy="1795763"/>
          </a:xfrm>
          <a:prstGeom prst="rect">
            <a:avLst/>
          </a:prstGeom>
          <a:noFill/>
          <a:ln>
            <a:noFill/>
          </a:ln>
        </p:spPr>
      </p:pic>
      <p:sp>
        <p:nvSpPr>
          <p:cNvPr id="265" name="Google Shape;265;p33"/>
          <p:cNvSpPr txBox="1"/>
          <p:nvPr/>
        </p:nvSpPr>
        <p:spPr>
          <a:xfrm>
            <a:off x="6967425" y="607800"/>
            <a:ext cx="18531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t>
            </a:r>
            <a:r>
              <a:rPr lang="en" sz="1600">
                <a:latin typeface="Lato"/>
                <a:ea typeface="Lato"/>
                <a:cs typeface="Lato"/>
                <a:sym typeface="Lato"/>
              </a:rPr>
              <a:t>Margins</a:t>
            </a:r>
            <a:endParaRPr sz="1600">
              <a:latin typeface="Lato"/>
              <a:ea typeface="Lato"/>
              <a:cs typeface="Lato"/>
              <a:sym typeface="Lato"/>
            </a:endParaRPr>
          </a:p>
        </p:txBody>
      </p:sp>
      <p:sp>
        <p:nvSpPr>
          <p:cNvPr id="266" name="Google Shape;266;p33"/>
          <p:cNvSpPr txBox="1"/>
          <p:nvPr/>
        </p:nvSpPr>
        <p:spPr>
          <a:xfrm>
            <a:off x="6286750" y="3160775"/>
            <a:ext cx="2636100" cy="121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Times New Roman"/>
                <a:ea typeface="Times New Roman"/>
                <a:cs typeface="Times New Roman"/>
                <a:sym typeface="Times New Roman"/>
              </a:rPr>
              <a:t>EBITDA margin decreased from 15.2% in FY19 to 14% in FY20. </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000">
                <a:latin typeface="Times New Roman"/>
                <a:ea typeface="Times New Roman"/>
                <a:cs typeface="Times New Roman"/>
                <a:sym typeface="Times New Roman"/>
              </a:rPr>
              <a:t>Gross Margin also decreased as compared to FY19 from 31.6% to 27.7% in FY20.  </a:t>
            </a:r>
            <a:endParaRPr sz="1000">
              <a:latin typeface="Times New Roman"/>
              <a:ea typeface="Times New Roman"/>
              <a:cs typeface="Times New Roman"/>
              <a:sym typeface="Times New Roman"/>
            </a:endParaRPr>
          </a:p>
          <a:p>
            <a:pPr indent="0" lvl="0" marL="0" rtl="0" algn="l">
              <a:spcBef>
                <a:spcPts val="1200"/>
              </a:spcBef>
              <a:spcAft>
                <a:spcPts val="0"/>
              </a:spcAft>
              <a:buNone/>
            </a:pPr>
            <a:r>
              <a:t/>
            </a:r>
            <a:endParaRPr sz="900">
              <a:latin typeface="Lato"/>
              <a:ea typeface="Lato"/>
              <a:cs typeface="Lato"/>
              <a:sym typeface="Lato"/>
            </a:endParaRPr>
          </a:p>
        </p:txBody>
      </p:sp>
      <p:sp>
        <p:nvSpPr>
          <p:cNvPr id="267" name="Google Shape;267;p33"/>
          <p:cNvSpPr txBox="1"/>
          <p:nvPr/>
        </p:nvSpPr>
        <p:spPr>
          <a:xfrm>
            <a:off x="3043500" y="3166400"/>
            <a:ext cx="2532000" cy="12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The ROE has been constantly been higher or same as that of ROE since 2010.</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Their Return on Capital Equity decreased from 24.9%in FY19 to 19.5% in FY2020</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Their Return on Capital Employed (ROCE) strongly stood at 25.3%, despite the impact of Ind AS 116 </a:t>
            </a:r>
            <a:endParaRPr sz="10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4"/>
          <p:cNvPicPr preferRelativeResize="0"/>
          <p:nvPr/>
        </p:nvPicPr>
        <p:blipFill>
          <a:blip r:embed="rId3">
            <a:alphaModFix/>
          </a:blip>
          <a:stretch>
            <a:fillRect/>
          </a:stretch>
        </p:blipFill>
        <p:spPr>
          <a:xfrm>
            <a:off x="3120150" y="475575"/>
            <a:ext cx="5876800" cy="4021950"/>
          </a:xfrm>
          <a:prstGeom prst="rect">
            <a:avLst/>
          </a:prstGeom>
          <a:noFill/>
          <a:ln>
            <a:noFill/>
          </a:ln>
        </p:spPr>
      </p:pic>
      <p:sp>
        <p:nvSpPr>
          <p:cNvPr id="274" name="Google Shape;274;p34"/>
          <p:cNvSpPr txBox="1"/>
          <p:nvPr/>
        </p:nvSpPr>
        <p:spPr>
          <a:xfrm>
            <a:off x="157875" y="-128450"/>
            <a:ext cx="2962200" cy="229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000">
              <a:latin typeface="Times New Roman"/>
              <a:ea typeface="Times New Roman"/>
              <a:cs typeface="Times New Roman"/>
              <a:sym typeface="Times New Roman"/>
            </a:endParaRPr>
          </a:p>
        </p:txBody>
      </p:sp>
      <p:sp>
        <p:nvSpPr>
          <p:cNvPr id="275" name="Google Shape;275;p34"/>
          <p:cNvSpPr txBox="1"/>
          <p:nvPr/>
        </p:nvSpPr>
        <p:spPr>
          <a:xfrm>
            <a:off x="-146700" y="66925"/>
            <a:ext cx="3137400" cy="450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200">
                <a:latin typeface="Times New Roman"/>
                <a:ea typeface="Times New Roman"/>
                <a:cs typeface="Times New Roman"/>
                <a:sym typeface="Times New Roman"/>
              </a:rPr>
              <a:t>   O’Neil Methodology and Technical           Viewpoint:</a:t>
            </a:r>
            <a:endParaRPr b="1" sz="1200">
              <a:latin typeface="Times New Roman"/>
              <a:ea typeface="Times New Roman"/>
              <a:cs typeface="Times New Roman"/>
              <a:sym typeface="Times New Roman"/>
            </a:endParaRPr>
          </a:p>
          <a:p>
            <a:pPr indent="-285750" lvl="0" marL="457200" rtl="0" algn="just">
              <a:lnSpc>
                <a:spcPct val="115000"/>
              </a:lnSpc>
              <a:spcBef>
                <a:spcPts val="1200"/>
              </a:spcBef>
              <a:spcAft>
                <a:spcPts val="0"/>
              </a:spcAft>
              <a:buSzPts val="900"/>
              <a:buFont typeface="Times New Roman"/>
              <a:buChar char="●"/>
            </a:pPr>
            <a:r>
              <a:rPr lang="en" sz="900">
                <a:latin typeface="Times New Roman"/>
                <a:ea typeface="Times New Roman"/>
                <a:cs typeface="Times New Roman"/>
                <a:sym typeface="Times New Roman"/>
              </a:rPr>
              <a:t>The stock is forming a cup with handle and trading ~2% below pivot. After correcting in April 2020, the stock reclaimed its 50-DMA on April 28, 2020 and is constantly above it.</a:t>
            </a:r>
            <a:endParaRPr sz="9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Font typeface="Times New Roman"/>
              <a:buChar char="●"/>
            </a:pPr>
            <a:r>
              <a:rPr lang="en" sz="900">
                <a:latin typeface="Times New Roman"/>
                <a:ea typeface="Times New Roman"/>
                <a:cs typeface="Times New Roman"/>
                <a:sym typeface="Times New Roman"/>
              </a:rPr>
              <a:t>Along with an improvement in price-volume action, the Relative Strength (RS) line is having a zig zag pattern, with an RS Rating of 70.</a:t>
            </a:r>
            <a:endParaRPr sz="900">
              <a:latin typeface="Times New Roman"/>
              <a:ea typeface="Times New Roman"/>
              <a:cs typeface="Times New Roman"/>
              <a:sym typeface="Times New Roman"/>
            </a:endParaRPr>
          </a:p>
          <a:p>
            <a:pPr indent="-279400" lvl="0" marL="457200" rtl="0" algn="just">
              <a:lnSpc>
                <a:spcPct val="115000"/>
              </a:lnSpc>
              <a:spcBef>
                <a:spcPts val="0"/>
              </a:spcBef>
              <a:spcAft>
                <a:spcPts val="0"/>
              </a:spcAft>
              <a:buSzPts val="800"/>
              <a:buFont typeface="Times New Roman"/>
              <a:buChar char="●"/>
            </a:pPr>
            <a:r>
              <a:rPr lang="en" sz="900">
                <a:latin typeface="Times New Roman"/>
                <a:ea typeface="Times New Roman"/>
                <a:cs typeface="Times New Roman"/>
                <a:sym typeface="Times New Roman"/>
              </a:rPr>
              <a:t>EPS Rank of 66 reflects mediocre yearly and recent period earnings growth for Mindtree (Nse). Also, the number of funds holding the stock increased 7.83 % in FY20.</a:t>
            </a:r>
            <a:endParaRPr sz="9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Font typeface="Times New Roman"/>
              <a:buChar char="●"/>
            </a:pPr>
            <a:r>
              <a:rPr lang="en" sz="1000">
                <a:latin typeface="Times New Roman"/>
                <a:ea typeface="Times New Roman"/>
                <a:cs typeface="Times New Roman"/>
                <a:sym typeface="Times New Roman"/>
              </a:rPr>
              <a:t>Blue Dot appeared around May 19 indicating that the stock is breaking out of the base.</a:t>
            </a:r>
            <a:endParaRPr sz="10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Font typeface="Times New Roman"/>
              <a:buChar char="●"/>
            </a:pPr>
            <a:r>
              <a:rPr lang="en" sz="1000">
                <a:latin typeface="Times New Roman"/>
                <a:ea typeface="Times New Roman"/>
                <a:cs typeface="Times New Roman"/>
                <a:sym typeface="Times New Roman"/>
              </a:rPr>
              <a:t>Buyer Demand is A+ indicates that there is strong professional buying of Mindtree (Nse).</a:t>
            </a:r>
            <a:endParaRPr sz="10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Font typeface="Times New Roman"/>
              <a:buChar char="●"/>
            </a:pPr>
            <a:r>
              <a:rPr lang="en" sz="1000">
                <a:latin typeface="Times New Roman"/>
                <a:ea typeface="Times New Roman"/>
                <a:cs typeface="Times New Roman"/>
                <a:sym typeface="Times New Roman"/>
              </a:rPr>
              <a:t>Industry Group Rank is 74 indicating that Mindtree (Nse)'s industry group Computer-Tech Services has shown average price performance.</a:t>
            </a:r>
            <a:endParaRPr sz="1000">
              <a:latin typeface="Times New Roman"/>
              <a:ea typeface="Times New Roman"/>
              <a:cs typeface="Times New Roman"/>
              <a:sym typeface="Times New Roman"/>
            </a:endParaRPr>
          </a:p>
          <a:p>
            <a:pPr indent="-285750" lvl="0" marL="457200" rtl="0" algn="just">
              <a:lnSpc>
                <a:spcPct val="115000"/>
              </a:lnSpc>
              <a:spcBef>
                <a:spcPts val="0"/>
              </a:spcBef>
              <a:spcAft>
                <a:spcPts val="0"/>
              </a:spcAft>
              <a:buSzPts val="900"/>
              <a:buFont typeface="Times New Roman"/>
              <a:buChar char="●"/>
            </a:pPr>
            <a:r>
              <a:rPr lang="en" sz="1000">
                <a:latin typeface="Times New Roman"/>
                <a:ea typeface="Times New Roman"/>
                <a:cs typeface="Times New Roman"/>
                <a:sym typeface="Times New Roman"/>
              </a:rPr>
              <a:t>We may consider adding the stock to our model portfolio if it breaks out of the base on higher–than-average volume. The ideal buy range for the stock is Rs 945.86 - 993.96.</a:t>
            </a:r>
            <a:endParaRPr sz="1000">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900">
              <a:latin typeface="Times New Roman"/>
              <a:ea typeface="Times New Roman"/>
              <a:cs typeface="Times New Roman"/>
              <a:sym typeface="Times New Roman"/>
            </a:endParaRPr>
          </a:p>
          <a:p>
            <a:pPr indent="0" lvl="0" marL="0" rtl="0" algn="just">
              <a:lnSpc>
                <a:spcPct val="115000"/>
              </a:lnSpc>
              <a:spcBef>
                <a:spcPts val="1200"/>
              </a:spcBef>
              <a:spcAft>
                <a:spcPts val="800"/>
              </a:spcAft>
              <a:buNone/>
            </a:pPr>
            <a:r>
              <a:t/>
            </a:r>
            <a:endParaRPr b="1" sz="1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11700" y="1494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NIIT Tech</a:t>
            </a:r>
            <a:endParaRPr/>
          </a:p>
        </p:txBody>
      </p:sp>
      <p:sp>
        <p:nvSpPr>
          <p:cNvPr id="281" name="Google Shape;281;p35"/>
          <p:cNvSpPr txBox="1"/>
          <p:nvPr>
            <p:ph idx="1" type="body"/>
          </p:nvPr>
        </p:nvSpPr>
        <p:spPr>
          <a:xfrm>
            <a:off x="311700" y="946900"/>
            <a:ext cx="5170500" cy="37341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1200"/>
              </a:spcBef>
              <a:spcAft>
                <a:spcPts val="0"/>
              </a:spcAft>
              <a:buClr>
                <a:srgbClr val="000000"/>
              </a:buClr>
              <a:buSzPts val="1000"/>
              <a:buFont typeface="Arial"/>
              <a:buChar char="●"/>
            </a:pPr>
            <a:r>
              <a:rPr lang="en" sz="1200">
                <a:solidFill>
                  <a:srgbClr val="5E696C"/>
                </a:solidFill>
                <a:latin typeface="Arial"/>
                <a:ea typeface="Arial"/>
                <a:cs typeface="Arial"/>
                <a:sym typeface="Arial"/>
              </a:rPr>
              <a:t>IT solutions company: focus on automation, </a:t>
            </a:r>
            <a:r>
              <a:rPr b="1" lang="en" sz="1200">
                <a:solidFill>
                  <a:srgbClr val="5E696C"/>
                </a:solidFill>
                <a:latin typeface="Arial"/>
                <a:ea typeface="Arial"/>
                <a:cs typeface="Arial"/>
                <a:sym typeface="Arial"/>
              </a:rPr>
              <a:t>DA, Cloud and Digital computing, and app development and management</a:t>
            </a:r>
            <a:endParaRPr b="1"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Key sources of revenue: </a:t>
            </a:r>
            <a:r>
              <a:rPr b="1" lang="en" sz="1200">
                <a:solidFill>
                  <a:srgbClr val="5E696C"/>
                </a:solidFill>
                <a:latin typeface="Arial"/>
                <a:ea typeface="Arial"/>
                <a:cs typeface="Arial"/>
                <a:sym typeface="Arial"/>
              </a:rPr>
              <a:t>BFS, Insurance and Travel &amp; Hospitality</a:t>
            </a:r>
            <a:endParaRPr b="1"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Closed 4 large deals in Q3 and 3 in Q4 FY20</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From Q3 to Q4 BFS largely remained flat, Insurance grew by 5.8% and TTH declined by 2.1%</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Annually, BFS grew by 13.9%, insurance by 20.5% &amp; TTH by 18% </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The annual revenue grew by 18.5% </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The </a:t>
            </a:r>
            <a:r>
              <a:rPr b="1" lang="en" sz="1200">
                <a:solidFill>
                  <a:srgbClr val="5E696C"/>
                </a:solidFill>
                <a:latin typeface="Arial"/>
                <a:ea typeface="Arial"/>
                <a:cs typeface="Arial"/>
                <a:sym typeface="Arial"/>
              </a:rPr>
              <a:t>digital revenue</a:t>
            </a:r>
            <a:r>
              <a:rPr lang="en" sz="1200">
                <a:solidFill>
                  <a:srgbClr val="5E696C"/>
                </a:solidFill>
                <a:latin typeface="Arial"/>
                <a:ea typeface="Arial"/>
                <a:cs typeface="Arial"/>
                <a:sym typeface="Arial"/>
              </a:rPr>
              <a:t> grew by 47% YoY</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Markets in America have declined slightly, with EMEA remaining strong, mainly due to </a:t>
            </a:r>
            <a:r>
              <a:rPr b="1" lang="en" sz="1200">
                <a:solidFill>
                  <a:srgbClr val="5E696C"/>
                </a:solidFill>
                <a:latin typeface="Arial"/>
                <a:ea typeface="Arial"/>
                <a:cs typeface="Arial"/>
                <a:sym typeface="Arial"/>
              </a:rPr>
              <a:t>Whishworks </a:t>
            </a:r>
            <a:r>
              <a:rPr lang="en" sz="1200">
                <a:solidFill>
                  <a:srgbClr val="5E696C"/>
                </a:solidFill>
                <a:latin typeface="Arial"/>
                <a:ea typeface="Arial"/>
                <a:cs typeface="Arial"/>
                <a:sym typeface="Arial"/>
              </a:rPr>
              <a:t>and </a:t>
            </a:r>
            <a:r>
              <a:rPr b="1" lang="en" sz="1200">
                <a:solidFill>
                  <a:srgbClr val="5E696C"/>
                </a:solidFill>
                <a:latin typeface="Arial"/>
                <a:ea typeface="Arial"/>
                <a:cs typeface="Arial"/>
                <a:sym typeface="Arial"/>
              </a:rPr>
              <a:t>NITL </a:t>
            </a:r>
            <a:r>
              <a:rPr lang="en" sz="1200">
                <a:solidFill>
                  <a:srgbClr val="5E696C"/>
                </a:solidFill>
                <a:latin typeface="Arial"/>
                <a:ea typeface="Arial"/>
                <a:cs typeface="Arial"/>
                <a:sym typeface="Arial"/>
              </a:rPr>
              <a:t>revenues from EMEA. No worries depicted due to brexit.</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Share buyback of </a:t>
            </a:r>
            <a:r>
              <a:rPr b="1" lang="en" sz="1200">
                <a:solidFill>
                  <a:srgbClr val="5E696C"/>
                </a:solidFill>
                <a:latin typeface="Arial"/>
                <a:ea typeface="Arial"/>
                <a:cs typeface="Arial"/>
                <a:sym typeface="Arial"/>
              </a:rPr>
              <a:t>19.56</a:t>
            </a:r>
            <a:r>
              <a:rPr lang="en" sz="1200">
                <a:solidFill>
                  <a:srgbClr val="5E696C"/>
                </a:solidFill>
                <a:latin typeface="Arial"/>
                <a:ea typeface="Arial"/>
                <a:cs typeface="Arial"/>
                <a:sym typeface="Arial"/>
              </a:rPr>
              <a:t> </a:t>
            </a:r>
            <a:r>
              <a:rPr b="1" lang="en" sz="1200">
                <a:solidFill>
                  <a:srgbClr val="5E696C"/>
                </a:solidFill>
                <a:latin typeface="Arial"/>
                <a:ea typeface="Arial"/>
                <a:cs typeface="Arial"/>
                <a:sym typeface="Arial"/>
              </a:rPr>
              <a:t>lac</a:t>
            </a:r>
            <a:r>
              <a:rPr lang="en" sz="1200">
                <a:solidFill>
                  <a:srgbClr val="5E696C"/>
                </a:solidFill>
                <a:latin typeface="Arial"/>
                <a:ea typeface="Arial"/>
                <a:cs typeface="Arial"/>
                <a:sym typeface="Arial"/>
              </a:rPr>
              <a:t> shares at Rs.1725 each in May 20’</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Change of name to </a:t>
            </a:r>
            <a:r>
              <a:rPr b="1" lang="en" sz="1200">
                <a:solidFill>
                  <a:srgbClr val="5E696C"/>
                </a:solidFill>
                <a:latin typeface="Arial"/>
                <a:ea typeface="Arial"/>
                <a:cs typeface="Arial"/>
                <a:sym typeface="Arial"/>
              </a:rPr>
              <a:t>Coforge</a:t>
            </a:r>
            <a:endParaRPr b="1"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Serious cost cutting measures, Attrition still very good at 11.75%</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90% new orders came from existing clients, 27% of total revenue came from top 5 clients</a:t>
            </a:r>
            <a:endParaRPr sz="1200">
              <a:solidFill>
                <a:srgbClr val="5E696C"/>
              </a:solidFill>
              <a:latin typeface="Arial"/>
              <a:ea typeface="Arial"/>
              <a:cs typeface="Arial"/>
              <a:sym typeface="Arial"/>
            </a:endParaRPr>
          </a:p>
          <a:p>
            <a:pPr indent="-304800" lvl="0" marL="457200" rtl="0" algn="l">
              <a:lnSpc>
                <a:spcPct val="100000"/>
              </a:lnSpc>
              <a:spcBef>
                <a:spcPts val="0"/>
              </a:spcBef>
              <a:spcAft>
                <a:spcPts val="0"/>
              </a:spcAft>
              <a:buClr>
                <a:srgbClr val="5E696C"/>
              </a:buClr>
              <a:buSzPts val="1200"/>
              <a:buFont typeface="Arial"/>
              <a:buChar char="●"/>
            </a:pPr>
            <a:r>
              <a:rPr lang="en" sz="1200">
                <a:solidFill>
                  <a:srgbClr val="5E696C"/>
                </a:solidFill>
                <a:latin typeface="Arial"/>
                <a:ea typeface="Arial"/>
                <a:cs typeface="Arial"/>
                <a:sym typeface="Arial"/>
              </a:rPr>
              <a:t>Major headwinds from TTH sector in FY21 (single digit decline)</a:t>
            </a:r>
            <a:endParaRPr sz="1200">
              <a:solidFill>
                <a:srgbClr val="5E696C"/>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p>
        </p:txBody>
      </p:sp>
      <p:sp>
        <p:nvSpPr>
          <p:cNvPr id="282" name="Google Shape;282;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5"/>
          <p:cNvPicPr preferRelativeResize="0"/>
          <p:nvPr/>
        </p:nvPicPr>
        <p:blipFill>
          <a:blip r:embed="rId3">
            <a:alphaModFix/>
          </a:blip>
          <a:stretch>
            <a:fillRect/>
          </a:stretch>
        </p:blipFill>
        <p:spPr>
          <a:xfrm>
            <a:off x="7944050" y="367262"/>
            <a:ext cx="722388" cy="674275"/>
          </a:xfrm>
          <a:prstGeom prst="rect">
            <a:avLst/>
          </a:prstGeom>
          <a:noFill/>
          <a:ln>
            <a:noFill/>
          </a:ln>
        </p:spPr>
      </p:pic>
      <p:pic>
        <p:nvPicPr>
          <p:cNvPr id="284" name="Google Shape;284;p35"/>
          <p:cNvPicPr preferRelativeResize="0"/>
          <p:nvPr/>
        </p:nvPicPr>
        <p:blipFill>
          <a:blip r:embed="rId4">
            <a:alphaModFix/>
          </a:blip>
          <a:stretch>
            <a:fillRect/>
          </a:stretch>
        </p:blipFill>
        <p:spPr>
          <a:xfrm>
            <a:off x="5427375" y="979789"/>
            <a:ext cx="3716625" cy="3668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6"/>
          <p:cNvPicPr preferRelativeResize="0"/>
          <p:nvPr/>
        </p:nvPicPr>
        <p:blipFill>
          <a:blip r:embed="rId3">
            <a:alphaModFix/>
          </a:blip>
          <a:stretch>
            <a:fillRect/>
          </a:stretch>
        </p:blipFill>
        <p:spPr>
          <a:xfrm>
            <a:off x="407525" y="520550"/>
            <a:ext cx="3929876" cy="3492375"/>
          </a:xfrm>
          <a:prstGeom prst="rect">
            <a:avLst/>
          </a:prstGeom>
          <a:noFill/>
          <a:ln>
            <a:noFill/>
          </a:ln>
        </p:spPr>
      </p:pic>
      <p:pic>
        <p:nvPicPr>
          <p:cNvPr id="291" name="Google Shape;291;p36"/>
          <p:cNvPicPr preferRelativeResize="0"/>
          <p:nvPr/>
        </p:nvPicPr>
        <p:blipFill>
          <a:blip r:embed="rId4">
            <a:alphaModFix/>
          </a:blip>
          <a:stretch>
            <a:fillRect/>
          </a:stretch>
        </p:blipFill>
        <p:spPr>
          <a:xfrm>
            <a:off x="4910525" y="593275"/>
            <a:ext cx="3676550" cy="361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7"/>
          <p:cNvSpPr txBox="1"/>
          <p:nvPr>
            <p:ph idx="1" type="body"/>
          </p:nvPr>
        </p:nvSpPr>
        <p:spPr>
          <a:xfrm>
            <a:off x="333900" y="214625"/>
            <a:ext cx="2915400" cy="47709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Revenue growth of 13.81% last year</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3 year average at 14.30%</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YoY EPS growth is above 80%</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EBITDA margins were consistent at 18%, even in Q4.</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5 year sales growth has been slow at 9.79%, but has improved to 11% for last 3 year average.</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Amongst peers, NIIT Tech has a relatively low net margin, due to investments made in Q3, the Covid pandemic and due to lower spreading overhead due to smaller size.</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Debts are virtually zero, no risk of bankruptcy.</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RoE was 19.90% for the last year - good but not great. Shows operational profitability..</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Current Ratio was 2.71, no major problem in repaying current debts.</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Provided a healthy dividend consistently over the past 5 years.</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The acquisitions of Whishworks and NITL have proved to be excellent. They were key in keeping revenues afloat in Q4.</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297" name="Google Shape;297;p3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37"/>
          <p:cNvPicPr preferRelativeResize="0"/>
          <p:nvPr/>
        </p:nvPicPr>
        <p:blipFill rotWithShape="1">
          <a:blip r:embed="rId3">
            <a:alphaModFix/>
          </a:blip>
          <a:srcRect b="52879" l="0" r="0" t="0"/>
          <a:stretch/>
        </p:blipFill>
        <p:spPr>
          <a:xfrm>
            <a:off x="3201800" y="341575"/>
            <a:ext cx="5942201" cy="2230176"/>
          </a:xfrm>
          <a:prstGeom prst="rect">
            <a:avLst/>
          </a:prstGeom>
          <a:noFill/>
          <a:ln>
            <a:noFill/>
          </a:ln>
        </p:spPr>
      </p:pic>
      <p:pic>
        <p:nvPicPr>
          <p:cNvPr id="299" name="Google Shape;299;p37"/>
          <p:cNvPicPr preferRelativeResize="0"/>
          <p:nvPr/>
        </p:nvPicPr>
        <p:blipFill>
          <a:blip r:embed="rId4">
            <a:alphaModFix/>
          </a:blip>
          <a:stretch>
            <a:fillRect/>
          </a:stretch>
        </p:blipFill>
        <p:spPr>
          <a:xfrm>
            <a:off x="3201800" y="2635314"/>
            <a:ext cx="5942200" cy="21870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8"/>
          <p:cNvSpPr txBox="1"/>
          <p:nvPr>
            <p:ph idx="1" type="body"/>
          </p:nvPr>
        </p:nvSpPr>
        <p:spPr>
          <a:xfrm>
            <a:off x="301175" y="773250"/>
            <a:ext cx="3694800" cy="3292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latin typeface="Arial"/>
                <a:ea typeface="Arial"/>
                <a:cs typeface="Arial"/>
                <a:sym typeface="Arial"/>
              </a:rPr>
              <a:t>CANSLIM</a:t>
            </a:r>
            <a:endParaRPr b="1" sz="1400" u="sng">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C</a:t>
            </a:r>
            <a:r>
              <a:rPr lang="en" sz="1200">
                <a:latin typeface="Arial"/>
                <a:ea typeface="Arial"/>
                <a:cs typeface="Arial"/>
                <a:sym typeface="Arial"/>
              </a:rPr>
              <a:t>urrent earnings: EPS up 83% YoY</a:t>
            </a:r>
            <a:endParaRPr sz="1200">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A</a:t>
            </a:r>
            <a:r>
              <a:rPr lang="en" sz="1200">
                <a:latin typeface="Arial"/>
                <a:ea typeface="Arial"/>
                <a:cs typeface="Arial"/>
                <a:sym typeface="Arial"/>
              </a:rPr>
              <a:t>nnual Earnings: EPS growth at 26% (3 years)</a:t>
            </a:r>
            <a:endParaRPr sz="1200">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N</a:t>
            </a:r>
            <a:r>
              <a:rPr lang="en" sz="1200">
                <a:latin typeface="Arial"/>
                <a:ea typeface="Arial"/>
                <a:cs typeface="Arial"/>
                <a:sym typeface="Arial"/>
              </a:rPr>
              <a:t>ew Products: Name change, share buyback</a:t>
            </a:r>
            <a:endParaRPr sz="1200">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S</a:t>
            </a:r>
            <a:r>
              <a:rPr lang="en" sz="1200">
                <a:latin typeface="Arial"/>
                <a:ea typeface="Arial"/>
                <a:cs typeface="Arial"/>
                <a:sym typeface="Arial"/>
              </a:rPr>
              <a:t>upply/Dd: Share buyback- supply decreased</a:t>
            </a:r>
            <a:endParaRPr sz="1200">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L</a:t>
            </a:r>
            <a:r>
              <a:rPr lang="en" sz="1200">
                <a:latin typeface="Arial"/>
                <a:ea typeface="Arial"/>
                <a:cs typeface="Arial"/>
                <a:sym typeface="Arial"/>
              </a:rPr>
              <a:t>eader/Laggard: RS rating of 58 (Weak)</a:t>
            </a:r>
            <a:endParaRPr sz="1200">
              <a:latin typeface="Arial"/>
              <a:ea typeface="Arial"/>
              <a:cs typeface="Arial"/>
              <a:sym typeface="Arial"/>
            </a:endParaRPr>
          </a:p>
          <a:p>
            <a:pPr indent="0" lvl="0" marL="0" rtl="0" algn="l">
              <a:spcBef>
                <a:spcPts val="1600"/>
              </a:spcBef>
              <a:spcAft>
                <a:spcPts val="0"/>
              </a:spcAft>
              <a:buNone/>
            </a:pPr>
            <a:r>
              <a:rPr b="1" lang="en" sz="1200">
                <a:latin typeface="Arial"/>
                <a:ea typeface="Arial"/>
                <a:cs typeface="Arial"/>
                <a:sym typeface="Arial"/>
              </a:rPr>
              <a:t>I</a:t>
            </a:r>
            <a:r>
              <a:rPr lang="en" sz="1200">
                <a:latin typeface="Arial"/>
                <a:ea typeface="Arial"/>
                <a:cs typeface="Arial"/>
                <a:sym typeface="Arial"/>
              </a:rPr>
              <a:t>nstitutional Sponsorship: Promoter holding doubled</a:t>
            </a:r>
            <a:endParaRPr sz="1200">
              <a:latin typeface="Arial"/>
              <a:ea typeface="Arial"/>
              <a:cs typeface="Arial"/>
              <a:sym typeface="Arial"/>
            </a:endParaRPr>
          </a:p>
          <a:p>
            <a:pPr indent="0" lvl="0" marL="0" rtl="0" algn="l">
              <a:spcBef>
                <a:spcPts val="1600"/>
              </a:spcBef>
              <a:spcAft>
                <a:spcPts val="1600"/>
              </a:spcAft>
              <a:buNone/>
            </a:pPr>
            <a:r>
              <a:rPr b="1" lang="en" sz="1200">
                <a:latin typeface="Arial"/>
                <a:ea typeface="Arial"/>
                <a:cs typeface="Arial"/>
                <a:sym typeface="Arial"/>
              </a:rPr>
              <a:t>M</a:t>
            </a:r>
            <a:r>
              <a:rPr lang="en" sz="1200">
                <a:latin typeface="Arial"/>
                <a:ea typeface="Arial"/>
                <a:cs typeface="Arial"/>
                <a:sym typeface="Arial"/>
              </a:rPr>
              <a:t>arket Trend: Confirmed uptrend, possible bull trap</a:t>
            </a:r>
            <a:endParaRPr sz="1200">
              <a:latin typeface="Arial"/>
              <a:ea typeface="Arial"/>
              <a:cs typeface="Arial"/>
              <a:sym typeface="Arial"/>
            </a:endParaRPr>
          </a:p>
        </p:txBody>
      </p:sp>
      <p:sp>
        <p:nvSpPr>
          <p:cNvPr id="305" name="Google Shape;305;p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38"/>
          <p:cNvPicPr preferRelativeResize="0"/>
          <p:nvPr/>
        </p:nvPicPr>
        <p:blipFill>
          <a:blip r:embed="rId3">
            <a:alphaModFix/>
          </a:blip>
          <a:stretch>
            <a:fillRect/>
          </a:stretch>
        </p:blipFill>
        <p:spPr>
          <a:xfrm>
            <a:off x="4264075" y="773250"/>
            <a:ext cx="4457700" cy="1133475"/>
          </a:xfrm>
          <a:prstGeom prst="rect">
            <a:avLst/>
          </a:prstGeom>
          <a:noFill/>
          <a:ln>
            <a:noFill/>
          </a:ln>
        </p:spPr>
      </p:pic>
      <p:graphicFrame>
        <p:nvGraphicFramePr>
          <p:cNvPr id="307" name="Google Shape;307;p38"/>
          <p:cNvGraphicFramePr/>
          <p:nvPr/>
        </p:nvGraphicFramePr>
        <p:xfrm>
          <a:off x="4264063" y="1978575"/>
          <a:ext cx="3000000" cy="3000000"/>
        </p:xfrm>
        <a:graphic>
          <a:graphicData uri="http://schemas.openxmlformats.org/drawingml/2006/table">
            <a:tbl>
              <a:tblPr>
                <a:noFill/>
                <a:tableStyleId>{2DAD3E30-2CEA-4188-AE05-EA95DB7E8B9E}</a:tableStyleId>
              </a:tblPr>
              <a:tblGrid>
                <a:gridCol w="1483100"/>
                <a:gridCol w="1500175"/>
                <a:gridCol w="1414375"/>
              </a:tblGrid>
              <a:tr h="225850">
                <a:tc>
                  <a:txBody>
                    <a:bodyPr/>
                    <a:lstStyle/>
                    <a:p>
                      <a:pPr indent="0" lvl="0" marL="0" rtl="0" algn="ctr">
                        <a:lnSpc>
                          <a:spcPct val="150000"/>
                        </a:lnSpc>
                        <a:spcBef>
                          <a:spcPts val="1200"/>
                        </a:spcBef>
                        <a:spcAft>
                          <a:spcPts val="0"/>
                        </a:spcAft>
                        <a:buNone/>
                      </a:pPr>
                      <a:r>
                        <a:rPr b="1" lang="en" sz="1200"/>
                        <a:t>Buys</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FFC000"/>
                    </a:solidFill>
                  </a:tcPr>
                </a:tc>
                <a:tc>
                  <a:txBody>
                    <a:bodyPr/>
                    <a:lstStyle/>
                    <a:p>
                      <a:pPr indent="0" lvl="0" marL="0" rtl="0" algn="ctr">
                        <a:lnSpc>
                          <a:spcPct val="150000"/>
                        </a:lnSpc>
                        <a:spcBef>
                          <a:spcPts val="1200"/>
                        </a:spcBef>
                        <a:spcAft>
                          <a:spcPts val="0"/>
                        </a:spcAft>
                        <a:buNone/>
                      </a:pPr>
                      <a:r>
                        <a:rPr b="1" lang="en" sz="1200"/>
                        <a:t>56.5%</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92D050"/>
                    </a:solidFill>
                  </a:tcPr>
                </a:tc>
                <a:tc>
                  <a:txBody>
                    <a:bodyPr/>
                    <a:lstStyle/>
                    <a:p>
                      <a:pPr indent="0" lvl="0" marL="0" rtl="0" algn="ctr">
                        <a:lnSpc>
                          <a:spcPct val="150000"/>
                        </a:lnSpc>
                        <a:spcBef>
                          <a:spcPts val="1200"/>
                        </a:spcBef>
                        <a:spcAft>
                          <a:spcPts val="0"/>
                        </a:spcAft>
                        <a:buNone/>
                      </a:pPr>
                      <a:r>
                        <a:rPr b="1" lang="en" sz="1200"/>
                        <a:t>13</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92D050"/>
                    </a:solidFill>
                  </a:tcPr>
                </a:tc>
              </a:tr>
              <a:tr h="225850">
                <a:tc>
                  <a:txBody>
                    <a:bodyPr/>
                    <a:lstStyle/>
                    <a:p>
                      <a:pPr indent="0" lvl="0" marL="0" rtl="0" algn="ctr">
                        <a:lnSpc>
                          <a:spcPct val="150000"/>
                        </a:lnSpc>
                        <a:spcBef>
                          <a:spcPts val="1200"/>
                        </a:spcBef>
                        <a:spcAft>
                          <a:spcPts val="0"/>
                        </a:spcAft>
                        <a:buNone/>
                      </a:pPr>
                      <a:r>
                        <a:rPr b="1" lang="en" sz="1200"/>
                        <a:t>Holds</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FFC000"/>
                    </a:solidFill>
                  </a:tcPr>
                </a:tc>
                <a:tc>
                  <a:txBody>
                    <a:bodyPr/>
                    <a:lstStyle/>
                    <a:p>
                      <a:pPr indent="0" lvl="0" marL="0" rtl="0" algn="ctr">
                        <a:lnSpc>
                          <a:spcPct val="150000"/>
                        </a:lnSpc>
                        <a:spcBef>
                          <a:spcPts val="1200"/>
                        </a:spcBef>
                        <a:spcAft>
                          <a:spcPts val="0"/>
                        </a:spcAft>
                        <a:buNone/>
                      </a:pPr>
                      <a:r>
                        <a:rPr b="1" lang="en" sz="1200"/>
                        <a:t>34.8%</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FFFF00"/>
                    </a:solidFill>
                  </a:tcPr>
                </a:tc>
                <a:tc>
                  <a:txBody>
                    <a:bodyPr/>
                    <a:lstStyle/>
                    <a:p>
                      <a:pPr indent="0" lvl="0" marL="0" rtl="0" algn="ctr">
                        <a:lnSpc>
                          <a:spcPct val="150000"/>
                        </a:lnSpc>
                        <a:spcBef>
                          <a:spcPts val="1200"/>
                        </a:spcBef>
                        <a:spcAft>
                          <a:spcPts val="0"/>
                        </a:spcAft>
                        <a:buNone/>
                      </a:pPr>
                      <a:r>
                        <a:rPr b="1" lang="en" sz="1200"/>
                        <a:t>8</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FFFF00"/>
                    </a:solidFill>
                  </a:tcPr>
                </a:tc>
              </a:tr>
              <a:tr h="225850">
                <a:tc>
                  <a:txBody>
                    <a:bodyPr/>
                    <a:lstStyle/>
                    <a:p>
                      <a:pPr indent="0" lvl="0" marL="0" rtl="0" algn="ctr">
                        <a:lnSpc>
                          <a:spcPct val="150000"/>
                        </a:lnSpc>
                        <a:spcBef>
                          <a:spcPts val="1200"/>
                        </a:spcBef>
                        <a:spcAft>
                          <a:spcPts val="0"/>
                        </a:spcAft>
                        <a:buNone/>
                      </a:pPr>
                      <a:r>
                        <a:rPr b="1" lang="en" sz="1200"/>
                        <a:t>Sell</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FFC000"/>
                    </a:solidFill>
                  </a:tcPr>
                </a:tc>
                <a:tc>
                  <a:txBody>
                    <a:bodyPr/>
                    <a:lstStyle/>
                    <a:p>
                      <a:pPr indent="0" lvl="0" marL="0" rtl="0" algn="ctr">
                        <a:lnSpc>
                          <a:spcPct val="150000"/>
                        </a:lnSpc>
                        <a:spcBef>
                          <a:spcPts val="1200"/>
                        </a:spcBef>
                        <a:spcAft>
                          <a:spcPts val="0"/>
                        </a:spcAft>
                        <a:buNone/>
                      </a:pPr>
                      <a:r>
                        <a:rPr b="1" lang="en" sz="1200"/>
                        <a:t>8.7%</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C00000"/>
                    </a:solidFill>
                  </a:tcPr>
                </a:tc>
                <a:tc>
                  <a:txBody>
                    <a:bodyPr/>
                    <a:lstStyle/>
                    <a:p>
                      <a:pPr indent="0" lvl="0" marL="0" rtl="0" algn="ctr">
                        <a:lnSpc>
                          <a:spcPct val="150000"/>
                        </a:lnSpc>
                        <a:spcBef>
                          <a:spcPts val="1200"/>
                        </a:spcBef>
                        <a:spcAft>
                          <a:spcPts val="0"/>
                        </a:spcAft>
                        <a:buNone/>
                      </a:pPr>
                      <a:r>
                        <a:rPr b="1" lang="en" sz="1200"/>
                        <a:t>2</a:t>
                      </a:r>
                      <a:endParaRPr b="1" sz="1200"/>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solidFill>
                      <a:srgbClr val="C00000"/>
                    </a:solidFill>
                  </a:tcPr>
                </a:tc>
              </a:tr>
            </a:tbl>
          </a:graphicData>
        </a:graphic>
      </p:graphicFrame>
      <p:sp>
        <p:nvSpPr>
          <p:cNvPr id="308" name="Google Shape;308;p38"/>
          <p:cNvSpPr txBox="1"/>
          <p:nvPr/>
        </p:nvSpPr>
        <p:spPr>
          <a:xfrm>
            <a:off x="5555950" y="3813000"/>
            <a:ext cx="2315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Bloomberg Estimates</a:t>
            </a:r>
            <a:endParaRPr b="1">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9"/>
          <p:cNvPicPr preferRelativeResize="0"/>
          <p:nvPr/>
        </p:nvPicPr>
        <p:blipFill>
          <a:blip r:embed="rId3">
            <a:alphaModFix/>
          </a:blip>
          <a:stretch>
            <a:fillRect/>
          </a:stretch>
        </p:blipFill>
        <p:spPr>
          <a:xfrm>
            <a:off x="2470875" y="678575"/>
            <a:ext cx="6510201" cy="3323825"/>
          </a:xfrm>
          <a:prstGeom prst="rect">
            <a:avLst/>
          </a:prstGeom>
          <a:noFill/>
          <a:ln>
            <a:noFill/>
          </a:ln>
        </p:spPr>
      </p:pic>
      <p:sp>
        <p:nvSpPr>
          <p:cNvPr id="315" name="Google Shape;315;p39"/>
          <p:cNvSpPr txBox="1"/>
          <p:nvPr/>
        </p:nvSpPr>
        <p:spPr>
          <a:xfrm>
            <a:off x="251500" y="678575"/>
            <a:ext cx="2103600" cy="3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MarketSmith Analysis</a:t>
            </a:r>
            <a:endParaRPr b="1"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EPS Strength: 90 (Great)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Price Strength: 58 (Poor)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Buyer Demand:B (Good)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Rank: 74 (Poor)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Overall Score: C</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64050" y="865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L&amp;T Infotech</a:t>
            </a:r>
            <a:endParaRPr/>
          </a:p>
        </p:txBody>
      </p:sp>
      <p:sp>
        <p:nvSpPr>
          <p:cNvPr id="321" name="Google Shape;321;p4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0"/>
          <p:cNvSpPr txBox="1"/>
          <p:nvPr/>
        </p:nvSpPr>
        <p:spPr>
          <a:xfrm>
            <a:off x="371475" y="838200"/>
            <a:ext cx="3619500" cy="28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Overview of the Company:</a:t>
            </a:r>
            <a:endParaRPr b="1"/>
          </a:p>
          <a:p>
            <a:pPr indent="-317500" lvl="0" marL="457200" rtl="0" algn="l">
              <a:spcBef>
                <a:spcPts val="0"/>
              </a:spcBef>
              <a:spcAft>
                <a:spcPts val="0"/>
              </a:spcAft>
              <a:buSzPts val="1400"/>
              <a:buChar char="●"/>
            </a:pPr>
            <a:r>
              <a:rPr b="1" lang="en"/>
              <a:t>Founded in 1997, parent company is Larsen &amp; Toubro, specializes in global technology consulting and digital services.</a:t>
            </a:r>
            <a:endParaRPr b="1"/>
          </a:p>
          <a:p>
            <a:pPr indent="-317500" lvl="0" marL="457200" rtl="0" algn="l">
              <a:spcBef>
                <a:spcPts val="0"/>
              </a:spcBef>
              <a:spcAft>
                <a:spcPts val="0"/>
              </a:spcAft>
              <a:buSzPts val="1400"/>
              <a:buChar char="●"/>
            </a:pPr>
            <a:r>
              <a:rPr b="1" lang="en"/>
              <a:t>Ranked 6th largest IT company in India in terms of export revenue.</a:t>
            </a:r>
            <a:endParaRPr b="1"/>
          </a:p>
          <a:p>
            <a:pPr indent="-317500" lvl="0" marL="457200" rtl="0" algn="l">
              <a:spcBef>
                <a:spcPts val="0"/>
              </a:spcBef>
              <a:spcAft>
                <a:spcPts val="0"/>
              </a:spcAft>
              <a:buSzPts val="1400"/>
              <a:buChar char="●"/>
            </a:pPr>
            <a:r>
              <a:rPr b="1" lang="en"/>
              <a:t>Major sectors include BFS, Insurance and Manufacturing.</a:t>
            </a:r>
            <a:endParaRPr b="1"/>
          </a:p>
          <a:p>
            <a:pPr indent="-317500" lvl="0" marL="457200" rtl="0" algn="l">
              <a:spcBef>
                <a:spcPts val="0"/>
              </a:spcBef>
              <a:spcAft>
                <a:spcPts val="0"/>
              </a:spcAft>
              <a:buSzPts val="1400"/>
              <a:buChar char="●"/>
            </a:pPr>
            <a:r>
              <a:rPr b="1" lang="en"/>
              <a:t>Major work based in North america, Europe and ROW countries. </a:t>
            </a:r>
            <a:endParaRPr b="1"/>
          </a:p>
          <a:p>
            <a:pPr indent="-317500" lvl="0" marL="457200" rtl="0" algn="l">
              <a:spcBef>
                <a:spcPts val="0"/>
              </a:spcBef>
              <a:spcAft>
                <a:spcPts val="0"/>
              </a:spcAft>
              <a:buSzPts val="1400"/>
              <a:buChar char="●"/>
            </a:pPr>
            <a:r>
              <a:rPr b="1" lang="en"/>
              <a:t>As of March 2020, net worth of the company is INR 5228 crores with zero debt.</a:t>
            </a:r>
            <a:endParaRPr b="1"/>
          </a:p>
          <a:p>
            <a:pPr indent="-317500" lvl="0" marL="457200" rtl="0" algn="l">
              <a:spcBef>
                <a:spcPts val="0"/>
              </a:spcBef>
              <a:spcAft>
                <a:spcPts val="0"/>
              </a:spcAft>
              <a:buSzPts val="1400"/>
              <a:buChar char="●"/>
            </a:pPr>
            <a:r>
              <a:rPr b="1" lang="en"/>
              <a:t>After the global pandemic situation, the company’s focus has been to shift its working to cloud.</a:t>
            </a:r>
            <a:endParaRPr b="1"/>
          </a:p>
        </p:txBody>
      </p:sp>
      <p:pic>
        <p:nvPicPr>
          <p:cNvPr id="323" name="Google Shape;323;p40"/>
          <p:cNvPicPr preferRelativeResize="0"/>
          <p:nvPr/>
        </p:nvPicPr>
        <p:blipFill>
          <a:blip r:embed="rId3">
            <a:alphaModFix/>
          </a:blip>
          <a:stretch>
            <a:fillRect/>
          </a:stretch>
        </p:blipFill>
        <p:spPr>
          <a:xfrm>
            <a:off x="4810125" y="462599"/>
            <a:ext cx="2914650" cy="2312125"/>
          </a:xfrm>
          <a:prstGeom prst="rect">
            <a:avLst/>
          </a:prstGeom>
          <a:noFill/>
          <a:ln>
            <a:noFill/>
          </a:ln>
        </p:spPr>
      </p:pic>
      <p:pic>
        <p:nvPicPr>
          <p:cNvPr id="324" name="Google Shape;324;p40"/>
          <p:cNvPicPr preferRelativeResize="0"/>
          <p:nvPr/>
        </p:nvPicPr>
        <p:blipFill>
          <a:blip r:embed="rId4">
            <a:alphaModFix/>
          </a:blip>
          <a:stretch>
            <a:fillRect/>
          </a:stretch>
        </p:blipFill>
        <p:spPr>
          <a:xfrm>
            <a:off x="4762038" y="2698524"/>
            <a:ext cx="3010817" cy="2063976"/>
          </a:xfrm>
          <a:prstGeom prst="rect">
            <a:avLst/>
          </a:prstGeom>
          <a:noFill/>
          <a:ln>
            <a:noFill/>
          </a:ln>
        </p:spPr>
      </p:pic>
      <p:pic>
        <p:nvPicPr>
          <p:cNvPr id="325" name="Google Shape;325;p40"/>
          <p:cNvPicPr preferRelativeResize="0"/>
          <p:nvPr/>
        </p:nvPicPr>
        <p:blipFill>
          <a:blip r:embed="rId5">
            <a:alphaModFix/>
          </a:blip>
          <a:stretch>
            <a:fillRect/>
          </a:stretch>
        </p:blipFill>
        <p:spPr>
          <a:xfrm>
            <a:off x="7772851" y="462600"/>
            <a:ext cx="1269599" cy="126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1"/>
          <p:cNvSpPr txBox="1"/>
          <p:nvPr>
            <p:ph idx="1" type="body"/>
          </p:nvPr>
        </p:nvSpPr>
        <p:spPr>
          <a:xfrm>
            <a:off x="333900" y="214625"/>
            <a:ext cx="6371100" cy="4287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31" name="Google Shape;331;p4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1"/>
          <p:cNvSpPr txBox="1"/>
          <p:nvPr/>
        </p:nvSpPr>
        <p:spPr>
          <a:xfrm>
            <a:off x="104775" y="161125"/>
            <a:ext cx="4381500" cy="44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SWOT Analysis:</a:t>
            </a:r>
            <a:endParaRPr b="1" u="sng">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Strengths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Shifting workings to cloud, 100% of workforce in WFH, rising net cash flow and cash from operating activity</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Zero debt, ending last three years with a strong balance sheet.</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Increasing profits every quarter for the last three quarters, annual net profits improving for the last 2 years, book value per share improving for last 2 years.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Increasing revenue each quarter for the past 3 quarters.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Strong Momentum: price above 200, 100, 50 and 21 DMA.</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Stock nearing 52 week high.</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33" name="Google Shape;333;p41"/>
          <p:cNvPicPr preferRelativeResize="0"/>
          <p:nvPr/>
        </p:nvPicPr>
        <p:blipFill>
          <a:blip r:embed="rId3">
            <a:alphaModFix/>
          </a:blip>
          <a:stretch>
            <a:fillRect/>
          </a:stretch>
        </p:blipFill>
        <p:spPr>
          <a:xfrm>
            <a:off x="4378225" y="334625"/>
            <a:ext cx="4660725" cy="292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5266300" y="699450"/>
            <a:ext cx="3476625" cy="2505075"/>
          </a:xfrm>
          <a:prstGeom prst="rect">
            <a:avLst/>
          </a:prstGeom>
          <a:noFill/>
          <a:ln>
            <a:noFill/>
          </a:ln>
        </p:spPr>
      </p:pic>
      <p:pic>
        <p:nvPicPr>
          <p:cNvPr id="90" name="Google Shape;90;p15"/>
          <p:cNvPicPr preferRelativeResize="0"/>
          <p:nvPr/>
        </p:nvPicPr>
        <p:blipFill>
          <a:blip r:embed="rId4">
            <a:alphaModFix/>
          </a:blip>
          <a:stretch>
            <a:fillRect/>
          </a:stretch>
        </p:blipFill>
        <p:spPr>
          <a:xfrm>
            <a:off x="866324" y="167200"/>
            <a:ext cx="3410225" cy="3777375"/>
          </a:xfrm>
          <a:prstGeom prst="rect">
            <a:avLst/>
          </a:prstGeom>
          <a:noFill/>
          <a:ln>
            <a:noFill/>
          </a:ln>
        </p:spPr>
      </p:pic>
      <p:sp>
        <p:nvSpPr>
          <p:cNvPr id="91" name="Google Shape;91;p15"/>
          <p:cNvSpPr txBox="1"/>
          <p:nvPr/>
        </p:nvSpPr>
        <p:spPr>
          <a:xfrm>
            <a:off x="1117500" y="4129600"/>
            <a:ext cx="27234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BFSI and Retail Sector</a:t>
            </a:r>
            <a:endParaRPr>
              <a:latin typeface="Lato"/>
              <a:ea typeface="Lato"/>
              <a:cs typeface="Lato"/>
              <a:sym typeface="Lato"/>
            </a:endParaRPr>
          </a:p>
        </p:txBody>
      </p:sp>
      <p:sp>
        <p:nvSpPr>
          <p:cNvPr id="92" name="Google Shape;92;p15"/>
          <p:cNvSpPr txBox="1"/>
          <p:nvPr/>
        </p:nvSpPr>
        <p:spPr>
          <a:xfrm>
            <a:off x="5642913" y="3467900"/>
            <a:ext cx="27234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Currency Depreciation</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2"/>
          <p:cNvSpPr txBox="1"/>
          <p:nvPr>
            <p:ph idx="1" type="body"/>
          </p:nvPr>
        </p:nvSpPr>
        <p:spPr>
          <a:xfrm>
            <a:off x="333900" y="214625"/>
            <a:ext cx="6371100" cy="4287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39" name="Google Shape;339;p4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42"/>
          <p:cNvSpPr txBox="1"/>
          <p:nvPr/>
        </p:nvSpPr>
        <p:spPr>
          <a:xfrm>
            <a:off x="123950" y="99150"/>
            <a:ext cx="4065300" cy="4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Weaknesses </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Hunting for newer clients has lagged over in years in LTI, as the prime focus had been to mine strategic accounts and scale them to drive overall growth. This has resulted in a dominance of revenue and incremental growth from top customers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Promoters L&amp;T have been linearly decreasing their shareholding in the company.</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Companies with growing costs YoY for long term projects.</a:t>
            </a:r>
            <a:endParaRPr b="1">
              <a:latin typeface="Lato"/>
              <a:ea typeface="Lato"/>
              <a:cs typeface="Lato"/>
              <a:sym typeface="Lato"/>
            </a:endParaRPr>
          </a:p>
        </p:txBody>
      </p:sp>
      <p:pic>
        <p:nvPicPr>
          <p:cNvPr id="341" name="Google Shape;341;p42"/>
          <p:cNvPicPr preferRelativeResize="0"/>
          <p:nvPr/>
        </p:nvPicPr>
        <p:blipFill>
          <a:blip r:embed="rId3">
            <a:alphaModFix/>
          </a:blip>
          <a:stretch>
            <a:fillRect/>
          </a:stretch>
        </p:blipFill>
        <p:spPr>
          <a:xfrm>
            <a:off x="4127200" y="443625"/>
            <a:ext cx="5016800" cy="1591575"/>
          </a:xfrm>
          <a:prstGeom prst="rect">
            <a:avLst/>
          </a:prstGeom>
          <a:noFill/>
          <a:ln>
            <a:noFill/>
          </a:ln>
        </p:spPr>
      </p:pic>
      <p:sp>
        <p:nvSpPr>
          <p:cNvPr id="342" name="Google Shape;342;p42"/>
          <p:cNvSpPr txBox="1"/>
          <p:nvPr/>
        </p:nvSpPr>
        <p:spPr>
          <a:xfrm>
            <a:off x="409000" y="2974550"/>
            <a:ext cx="2565600" cy="15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Opportunities </a:t>
            </a:r>
            <a:endParaRPr b="1">
              <a:latin typeface="Lato"/>
              <a:ea typeface="Lato"/>
              <a:cs typeface="Lato"/>
              <a:sym typeface="Lato"/>
            </a:endParaRPr>
          </a:p>
        </p:txBody>
      </p:sp>
      <p:pic>
        <p:nvPicPr>
          <p:cNvPr id="343" name="Google Shape;343;p42"/>
          <p:cNvPicPr preferRelativeResize="0"/>
          <p:nvPr/>
        </p:nvPicPr>
        <p:blipFill>
          <a:blip r:embed="rId4">
            <a:alphaModFix/>
          </a:blip>
          <a:stretch>
            <a:fillRect/>
          </a:stretch>
        </p:blipFill>
        <p:spPr>
          <a:xfrm>
            <a:off x="123950" y="3260000"/>
            <a:ext cx="3793375" cy="1732350"/>
          </a:xfrm>
          <a:prstGeom prst="rect">
            <a:avLst/>
          </a:prstGeom>
          <a:noFill/>
          <a:ln>
            <a:noFill/>
          </a:ln>
        </p:spPr>
      </p:pic>
      <p:pic>
        <p:nvPicPr>
          <p:cNvPr id="344" name="Google Shape;344;p42"/>
          <p:cNvPicPr preferRelativeResize="0"/>
          <p:nvPr/>
        </p:nvPicPr>
        <p:blipFill>
          <a:blip r:embed="rId5">
            <a:alphaModFix/>
          </a:blip>
          <a:stretch>
            <a:fillRect/>
          </a:stretch>
        </p:blipFill>
        <p:spPr>
          <a:xfrm>
            <a:off x="4003325" y="2917843"/>
            <a:ext cx="2830875" cy="207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3"/>
          <p:cNvPicPr preferRelativeResize="0"/>
          <p:nvPr/>
        </p:nvPicPr>
        <p:blipFill>
          <a:blip r:embed="rId3">
            <a:alphaModFix/>
          </a:blip>
          <a:stretch>
            <a:fillRect/>
          </a:stretch>
        </p:blipFill>
        <p:spPr>
          <a:xfrm>
            <a:off x="152400" y="152400"/>
            <a:ext cx="5753100" cy="3990975"/>
          </a:xfrm>
          <a:prstGeom prst="rect">
            <a:avLst/>
          </a:prstGeom>
          <a:noFill/>
          <a:ln>
            <a:noFill/>
          </a:ln>
        </p:spPr>
      </p:pic>
      <p:sp>
        <p:nvSpPr>
          <p:cNvPr id="351" name="Google Shape;351;p43"/>
          <p:cNvSpPr txBox="1"/>
          <p:nvPr/>
        </p:nvSpPr>
        <p:spPr>
          <a:xfrm>
            <a:off x="6036225" y="439950"/>
            <a:ext cx="2292900" cy="3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Stocks have formed a cup with handle pattern and is trading about 6% below pivot level.</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rPr b="1" lang="en" sz="1200">
                <a:highlight>
                  <a:srgbClr val="FFFFFF"/>
                </a:highlight>
                <a:latin typeface="Nunito"/>
                <a:ea typeface="Nunito"/>
                <a:cs typeface="Nunito"/>
                <a:sym typeface="Nunito"/>
              </a:rPr>
              <a:t>Earnings Per Share Rating of 83 indicates great yearly and recent period earnings growth</a:t>
            </a:r>
            <a:endParaRPr b="1" sz="1200">
              <a:highlight>
                <a:srgbClr val="FFFFFF"/>
              </a:highlight>
              <a:latin typeface="Nunito"/>
              <a:ea typeface="Nunito"/>
              <a:cs typeface="Nunito"/>
              <a:sym typeface="Nunito"/>
            </a:endParaRPr>
          </a:p>
          <a:p>
            <a:pPr indent="0" lvl="0" marL="0" rtl="0" algn="l">
              <a:spcBef>
                <a:spcPts val="0"/>
              </a:spcBef>
              <a:spcAft>
                <a:spcPts val="0"/>
              </a:spcAft>
              <a:buNone/>
            </a:pPr>
            <a:r>
              <a:t/>
            </a:r>
            <a:endParaRPr b="1" sz="1200">
              <a:highlight>
                <a:srgbClr val="FFFFFF"/>
              </a:highlight>
              <a:latin typeface="Nunito"/>
              <a:ea typeface="Nunito"/>
              <a:cs typeface="Nunito"/>
              <a:sym typeface="Nunito"/>
            </a:endParaRPr>
          </a:p>
          <a:p>
            <a:pPr indent="0" lvl="0" marL="0" rtl="0" algn="l">
              <a:spcBef>
                <a:spcPts val="0"/>
              </a:spcBef>
              <a:spcAft>
                <a:spcPts val="0"/>
              </a:spcAft>
              <a:buNone/>
            </a:pPr>
            <a:r>
              <a:rPr b="1" lang="en" sz="1200">
                <a:highlight>
                  <a:srgbClr val="FFFFFF"/>
                </a:highlight>
                <a:latin typeface="Nunito"/>
                <a:ea typeface="Nunito"/>
                <a:cs typeface="Nunito"/>
                <a:sym typeface="Nunito"/>
              </a:rPr>
              <a:t>RS rating stands at 72, implying mediocre price performance, advisable to keep stock on watchlist but not invest.</a:t>
            </a:r>
            <a:endParaRPr b="1" sz="1200">
              <a:highlight>
                <a:srgbClr val="FFFFFF"/>
              </a:highlight>
              <a:latin typeface="Nunito"/>
              <a:ea typeface="Nunito"/>
              <a:cs typeface="Nunito"/>
              <a:sym typeface="Nunito"/>
            </a:endParaRPr>
          </a:p>
          <a:p>
            <a:pPr indent="0" lvl="0" marL="0" rtl="0" algn="l">
              <a:spcBef>
                <a:spcPts val="0"/>
              </a:spcBef>
              <a:spcAft>
                <a:spcPts val="0"/>
              </a:spcAft>
              <a:buNone/>
            </a:pPr>
            <a:r>
              <a:t/>
            </a:r>
            <a:endParaRPr b="1" sz="1200">
              <a:highlight>
                <a:srgbClr val="FFFFFF"/>
              </a:highlight>
              <a:latin typeface="Nunito"/>
              <a:ea typeface="Nunito"/>
              <a:cs typeface="Nunito"/>
              <a:sym typeface="Nunito"/>
            </a:endParaRPr>
          </a:p>
          <a:p>
            <a:pPr indent="0" lvl="0" marL="0" rtl="0" algn="l">
              <a:spcBef>
                <a:spcPts val="0"/>
              </a:spcBef>
              <a:spcAft>
                <a:spcPts val="0"/>
              </a:spcAft>
              <a:buNone/>
            </a:pPr>
            <a:r>
              <a:rPr b="1" lang="en" sz="1200">
                <a:highlight>
                  <a:srgbClr val="FFFFFF"/>
                </a:highlight>
                <a:latin typeface="Nunito"/>
                <a:ea typeface="Nunito"/>
                <a:cs typeface="Nunito"/>
                <a:sym typeface="Nunito"/>
              </a:rPr>
              <a:t>Poor group rank of 76 of 197, average price performance, lagging stock</a:t>
            </a:r>
            <a:endParaRPr b="1" sz="1200">
              <a:highlight>
                <a:srgbClr val="FFFFFF"/>
              </a:highlight>
              <a:latin typeface="Nunito"/>
              <a:ea typeface="Nunito"/>
              <a:cs typeface="Nunito"/>
              <a:sym typeface="Nunito"/>
            </a:endParaRPr>
          </a:p>
          <a:p>
            <a:pPr indent="0" lvl="0" marL="0" rtl="0" algn="l">
              <a:spcBef>
                <a:spcPts val="0"/>
              </a:spcBef>
              <a:spcAft>
                <a:spcPts val="0"/>
              </a:spcAft>
              <a:buNone/>
            </a:pPr>
            <a:r>
              <a:t/>
            </a:r>
            <a:endParaRPr b="1" sz="1200">
              <a:highlight>
                <a:srgbClr val="FFFFFF"/>
              </a:highlight>
              <a:latin typeface="Nunito"/>
              <a:ea typeface="Nunito"/>
              <a:cs typeface="Nunito"/>
              <a:sym typeface="Nunito"/>
            </a:endParaRPr>
          </a:p>
          <a:p>
            <a:pPr indent="0" lvl="0" marL="0" rtl="0" algn="l">
              <a:spcBef>
                <a:spcPts val="0"/>
              </a:spcBef>
              <a:spcAft>
                <a:spcPts val="0"/>
              </a:spcAft>
              <a:buNone/>
            </a:pPr>
            <a:r>
              <a:t/>
            </a:r>
            <a:endParaRPr b="1" sz="1200">
              <a:highlight>
                <a:srgbClr val="FFFFFF"/>
              </a:highlight>
              <a:latin typeface="Nunito"/>
              <a:ea typeface="Nunito"/>
              <a:cs typeface="Nunito"/>
              <a:sym typeface="Nunito"/>
            </a:endParaRPr>
          </a:p>
          <a:p>
            <a:pPr indent="0" lvl="0" marL="0" rtl="0" algn="l">
              <a:spcBef>
                <a:spcPts val="0"/>
              </a:spcBef>
              <a:spcAft>
                <a:spcPts val="0"/>
              </a:spcAft>
              <a:buNone/>
            </a:pPr>
            <a:r>
              <a:t/>
            </a:r>
            <a:endParaRPr b="1" sz="1200">
              <a:highlight>
                <a:srgbClr val="FFFFFF"/>
              </a:highlight>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Cyient</a:t>
            </a:r>
            <a:endParaRPr/>
          </a:p>
        </p:txBody>
      </p:sp>
      <p:sp>
        <p:nvSpPr>
          <p:cNvPr id="357" name="Google Shape;357;p44"/>
          <p:cNvSpPr txBox="1"/>
          <p:nvPr>
            <p:ph idx="1" type="body"/>
          </p:nvPr>
        </p:nvSpPr>
        <p:spPr>
          <a:xfrm>
            <a:off x="311700" y="913825"/>
            <a:ext cx="5778300" cy="3551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000">
                <a:solidFill>
                  <a:srgbClr val="000000"/>
                </a:solidFill>
                <a:latin typeface="Arial"/>
                <a:ea typeface="Arial"/>
                <a:cs typeface="Arial"/>
                <a:sym typeface="Arial"/>
              </a:rPr>
              <a:t>Company Overview</a:t>
            </a:r>
            <a:endParaRPr b="1" sz="1000">
              <a:solidFill>
                <a:srgbClr val="000000"/>
              </a:solidFill>
              <a:latin typeface="Arial"/>
              <a:ea typeface="Arial"/>
              <a:cs typeface="Arial"/>
              <a:sym typeface="Arial"/>
            </a:endParaRPr>
          </a:p>
          <a:p>
            <a:pPr indent="0" lvl="0" marL="0" rtl="0" algn="l">
              <a:spcBef>
                <a:spcPts val="1200"/>
              </a:spcBef>
              <a:spcAft>
                <a:spcPts val="0"/>
              </a:spcAft>
              <a:buNone/>
            </a:pPr>
            <a:r>
              <a:rPr b="1" lang="en" sz="1000">
                <a:solidFill>
                  <a:srgbClr val="000000"/>
                </a:solidFill>
                <a:latin typeface="Arial"/>
                <a:ea typeface="Arial"/>
                <a:cs typeface="Arial"/>
                <a:sym typeface="Arial"/>
              </a:rPr>
              <a:t>Cyient Limited</a:t>
            </a:r>
            <a:r>
              <a:rPr lang="en" sz="1000">
                <a:solidFill>
                  <a:srgbClr val="000000"/>
                </a:solidFill>
                <a:latin typeface="Arial"/>
                <a:ea typeface="Arial"/>
                <a:cs typeface="Arial"/>
                <a:sym typeface="Arial"/>
              </a:rPr>
              <a:t> (formerly </a:t>
            </a:r>
            <a:r>
              <a:rPr b="1" lang="en" sz="1000">
                <a:solidFill>
                  <a:srgbClr val="000000"/>
                </a:solidFill>
                <a:latin typeface="Arial"/>
                <a:ea typeface="Arial"/>
                <a:cs typeface="Arial"/>
                <a:sym typeface="Arial"/>
              </a:rPr>
              <a:t>Infotech Enterprises Limited</a:t>
            </a:r>
            <a:r>
              <a:rPr lang="en" sz="1000">
                <a:solidFill>
                  <a:srgbClr val="000000"/>
                </a:solidFill>
                <a:latin typeface="Arial"/>
                <a:ea typeface="Arial"/>
                <a:cs typeface="Arial"/>
                <a:sym typeface="Arial"/>
              </a:rPr>
              <a:t>) is focused on engineering, manufacturing, data analytics, and networks &amp; operations. Cyient has a diversified base of over 300 customers out of which 29 are Fortune 500 companies across multiple industries including but not limited to aerospace and defense, geospatial, mining, semiconductors, communications and medical and healthcare.</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 sz="1000">
                <a:solidFill>
                  <a:srgbClr val="000000"/>
                </a:solidFill>
                <a:latin typeface="Arial"/>
                <a:ea typeface="Arial"/>
                <a:cs typeface="Arial"/>
                <a:sym typeface="Arial"/>
              </a:rPr>
              <a:t>SWOT Analysis:</a:t>
            </a:r>
            <a:endParaRPr b="1" sz="1000">
              <a:solidFill>
                <a:srgbClr val="000000"/>
              </a:solidFill>
              <a:latin typeface="Arial"/>
              <a:ea typeface="Arial"/>
              <a:cs typeface="Arial"/>
              <a:sym typeface="Arial"/>
            </a:endParaRPr>
          </a:p>
          <a:p>
            <a:pPr indent="0" lvl="0" marL="0" rtl="0" algn="l">
              <a:spcBef>
                <a:spcPts val="1200"/>
              </a:spcBef>
              <a:spcAft>
                <a:spcPts val="0"/>
              </a:spcAft>
              <a:buNone/>
            </a:pPr>
            <a:r>
              <a:rPr b="1" lang="en" sz="1000">
                <a:solidFill>
                  <a:srgbClr val="000000"/>
                </a:solidFill>
                <a:latin typeface="Arial"/>
                <a:ea typeface="Arial"/>
                <a:cs typeface="Arial"/>
                <a:sym typeface="Arial"/>
              </a:rPr>
              <a:t>Strengths: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Efficient in managing Assets to generate profits (ROA improving since last 2 years).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Effectively using Shareholders fund (ROE improving since last 2 years)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Book value of share increasing since last 4 years at a CAGR of 9.3%.</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Company has zero Promoter Pledge.</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Low debt with current ratio 2.21.</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Stock gained more than 20% in one month with volume above average.</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p>
        </p:txBody>
      </p:sp>
      <p:sp>
        <p:nvSpPr>
          <p:cNvPr id="358" name="Google Shape;358;p4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4"/>
          <p:cNvPicPr preferRelativeResize="0"/>
          <p:nvPr/>
        </p:nvPicPr>
        <p:blipFill>
          <a:blip r:embed="rId3">
            <a:alphaModFix/>
          </a:blip>
          <a:stretch>
            <a:fillRect/>
          </a:stretch>
        </p:blipFill>
        <p:spPr>
          <a:xfrm>
            <a:off x="8059275" y="407325"/>
            <a:ext cx="636550" cy="594150"/>
          </a:xfrm>
          <a:prstGeom prst="rect">
            <a:avLst/>
          </a:prstGeom>
          <a:noFill/>
          <a:ln>
            <a:noFill/>
          </a:ln>
        </p:spPr>
      </p:pic>
      <p:pic>
        <p:nvPicPr>
          <p:cNvPr id="360" name="Google Shape;360;p44"/>
          <p:cNvPicPr preferRelativeResize="0"/>
          <p:nvPr/>
        </p:nvPicPr>
        <p:blipFill>
          <a:blip r:embed="rId4">
            <a:alphaModFix/>
          </a:blip>
          <a:stretch>
            <a:fillRect/>
          </a:stretch>
        </p:blipFill>
        <p:spPr>
          <a:xfrm>
            <a:off x="6043225" y="1017450"/>
            <a:ext cx="2703150" cy="2372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45"/>
          <p:cNvPicPr preferRelativeResize="0"/>
          <p:nvPr/>
        </p:nvPicPr>
        <p:blipFill>
          <a:blip r:embed="rId3">
            <a:alphaModFix/>
          </a:blip>
          <a:stretch>
            <a:fillRect/>
          </a:stretch>
        </p:blipFill>
        <p:spPr>
          <a:xfrm>
            <a:off x="5361750" y="2509550"/>
            <a:ext cx="3782250" cy="2384225"/>
          </a:xfrm>
          <a:prstGeom prst="rect">
            <a:avLst/>
          </a:prstGeom>
          <a:noFill/>
          <a:ln>
            <a:noFill/>
          </a:ln>
        </p:spPr>
      </p:pic>
      <p:sp>
        <p:nvSpPr>
          <p:cNvPr id="366" name="Google Shape;366;p45"/>
          <p:cNvSpPr txBox="1"/>
          <p:nvPr>
            <p:ph idx="1" type="body"/>
          </p:nvPr>
        </p:nvSpPr>
        <p:spPr>
          <a:xfrm>
            <a:off x="333900" y="299250"/>
            <a:ext cx="5089200" cy="45450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Weaknesses</a:t>
            </a:r>
            <a:endParaRPr b="1" sz="1000">
              <a:solidFill>
                <a:srgbClr val="000000"/>
              </a:solidFill>
              <a:latin typeface="Arial"/>
              <a:ea typeface="Arial"/>
              <a:cs typeface="Arial"/>
              <a:sym typeface="Arial"/>
            </a:endParaRPr>
          </a:p>
          <a:p>
            <a:pPr indent="-292100" lvl="0" marL="457200" rtl="0" algn="just">
              <a:lnSpc>
                <a:spcPct val="115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De-growth in revenue </a:t>
            </a:r>
            <a:r>
              <a:rPr lang="en" sz="1000">
                <a:solidFill>
                  <a:srgbClr val="000000"/>
                </a:solidFill>
                <a:latin typeface="Arial"/>
                <a:ea typeface="Arial"/>
                <a:cs typeface="Arial"/>
                <a:sym typeface="Arial"/>
              </a:rPr>
              <a:t>(Q1FY21E decline 15-20% QoQ) </a:t>
            </a:r>
            <a:r>
              <a:rPr lang="en" sz="1000">
                <a:solidFill>
                  <a:srgbClr val="000000"/>
                </a:solidFill>
                <a:latin typeface="Arial"/>
                <a:ea typeface="Arial"/>
                <a:cs typeface="Arial"/>
                <a:sym typeface="Arial"/>
              </a:rPr>
              <a:t>and profit.</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Decline in net profit and profit margin both QoQ and YoY. </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Declining net cash flow</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Major fall in TTM net profit</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Declining revenue for the past two quarters.</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Opportunities</a:t>
            </a:r>
            <a:endParaRPr sz="1000">
              <a:solidFill>
                <a:srgbClr val="000000"/>
              </a:solidFill>
              <a:latin typeface="Arial"/>
              <a:ea typeface="Arial"/>
              <a:cs typeface="Arial"/>
              <a:sym typeface="Arial"/>
            </a:endParaRPr>
          </a:p>
          <a:p>
            <a:pPr indent="-292100" lvl="0" marL="457200" rtl="0" algn="just">
              <a:lnSpc>
                <a:spcPct val="115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Current PE(TTM) is 8.22 (less than 3 year, 5 year and 10 year averages)</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Institutional buying resulted in good buyer demand.</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New opportunities in semiconductors and healthcare technology with automation and higher health consciousness.</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Increased defense expenditure by countries creates opportunities for expansion of an already strong A&amp;D network.</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Threats</a:t>
            </a:r>
            <a:endParaRPr b="1" sz="1000">
              <a:solidFill>
                <a:srgbClr val="000000"/>
              </a:solidFill>
              <a:latin typeface="Arial"/>
              <a:ea typeface="Arial"/>
              <a:cs typeface="Arial"/>
              <a:sym typeface="Arial"/>
            </a:endParaRPr>
          </a:p>
          <a:p>
            <a:pPr indent="-292100" lvl="0" marL="457200" rtl="0" algn="just">
              <a:lnSpc>
                <a:spcPct val="115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Decline of aerospace may result in further decrease in revenue, profits, etc..</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Increasing trend in Non-Core income.</a:t>
            </a:r>
            <a:endParaRPr sz="1000">
              <a:solidFill>
                <a:srgbClr val="000000"/>
              </a:solidFill>
              <a:latin typeface="Arial"/>
              <a:ea typeface="Arial"/>
              <a:cs typeface="Arial"/>
              <a:sym typeface="Arial"/>
            </a:endParaRPr>
          </a:p>
          <a:p>
            <a:pPr indent="-292100" lvl="0" marL="457200" rtl="0" algn="just">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Higher Capex (INR 2,149m, mainly on laptops due to work from home) resulted in weak free cash flow</a:t>
            </a:r>
            <a:endParaRPr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67" name="Google Shape;367;p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5"/>
          <p:cNvPicPr preferRelativeResize="0"/>
          <p:nvPr/>
        </p:nvPicPr>
        <p:blipFill>
          <a:blip r:embed="rId4">
            <a:alphaModFix/>
          </a:blip>
          <a:stretch>
            <a:fillRect/>
          </a:stretch>
        </p:blipFill>
        <p:spPr>
          <a:xfrm>
            <a:off x="5361750" y="299250"/>
            <a:ext cx="3782250" cy="221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6"/>
          <p:cNvSpPr txBox="1"/>
          <p:nvPr>
            <p:ph idx="1" type="body"/>
          </p:nvPr>
        </p:nvSpPr>
        <p:spPr>
          <a:xfrm>
            <a:off x="333900" y="214625"/>
            <a:ext cx="8601900" cy="4682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000">
                <a:solidFill>
                  <a:srgbClr val="000000"/>
                </a:solidFill>
                <a:latin typeface="Arial"/>
                <a:ea typeface="Arial"/>
                <a:cs typeface="Arial"/>
                <a:sym typeface="Arial"/>
              </a:rPr>
              <a:t>Key Financials:</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rPr b="1" lang="en" sz="1000">
                <a:solidFill>
                  <a:srgbClr val="000000"/>
                </a:solidFill>
                <a:latin typeface="Arial"/>
                <a:ea typeface="Arial"/>
                <a:cs typeface="Arial"/>
                <a:sym typeface="Arial"/>
              </a:rPr>
              <a:t>Balance Sheet</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74" name="Google Shape;374;p4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6"/>
          <p:cNvPicPr preferRelativeResize="0"/>
          <p:nvPr/>
        </p:nvPicPr>
        <p:blipFill>
          <a:blip r:embed="rId3">
            <a:alphaModFix/>
          </a:blip>
          <a:stretch>
            <a:fillRect/>
          </a:stretch>
        </p:blipFill>
        <p:spPr>
          <a:xfrm>
            <a:off x="400025" y="951175"/>
            <a:ext cx="4332900" cy="3945975"/>
          </a:xfrm>
          <a:prstGeom prst="rect">
            <a:avLst/>
          </a:prstGeom>
          <a:noFill/>
          <a:ln>
            <a:noFill/>
          </a:ln>
        </p:spPr>
      </p:pic>
      <p:sp>
        <p:nvSpPr>
          <p:cNvPr id="376" name="Google Shape;376;p46"/>
          <p:cNvSpPr txBox="1"/>
          <p:nvPr/>
        </p:nvSpPr>
        <p:spPr>
          <a:xfrm>
            <a:off x="4897150" y="656925"/>
            <a:ext cx="21201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Income Statement</a:t>
            </a:r>
            <a:endParaRPr b="1" sz="1000">
              <a:latin typeface="Lato"/>
              <a:ea typeface="Lato"/>
              <a:cs typeface="Lato"/>
              <a:sym typeface="Lato"/>
            </a:endParaRPr>
          </a:p>
        </p:txBody>
      </p:sp>
      <p:pic>
        <p:nvPicPr>
          <p:cNvPr id="377" name="Google Shape;377;p46"/>
          <p:cNvPicPr preferRelativeResize="0"/>
          <p:nvPr/>
        </p:nvPicPr>
        <p:blipFill>
          <a:blip r:embed="rId4">
            <a:alphaModFix/>
          </a:blip>
          <a:stretch>
            <a:fillRect/>
          </a:stretch>
        </p:blipFill>
        <p:spPr>
          <a:xfrm>
            <a:off x="4813825" y="985400"/>
            <a:ext cx="3834301" cy="38520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7"/>
          <p:cNvSpPr txBox="1"/>
          <p:nvPr>
            <p:ph idx="1" type="body"/>
          </p:nvPr>
        </p:nvSpPr>
        <p:spPr>
          <a:xfrm>
            <a:off x="311700" y="216500"/>
            <a:ext cx="2842200" cy="43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William O’Neil Methodology</a:t>
            </a:r>
            <a:endParaRPr sz="1500"/>
          </a:p>
          <a:p>
            <a:pPr indent="-311150" lvl="0" marL="457200" rtl="0" algn="l">
              <a:spcBef>
                <a:spcPts val="1600"/>
              </a:spcBef>
              <a:spcAft>
                <a:spcPts val="0"/>
              </a:spcAft>
              <a:buSzPts val="1300"/>
              <a:buChar char="●"/>
            </a:pPr>
            <a:r>
              <a:rPr lang="en" sz="1300"/>
              <a:t>Stock is still struggling to form a consolidated base.</a:t>
            </a:r>
            <a:endParaRPr sz="1300"/>
          </a:p>
          <a:p>
            <a:pPr indent="-311150" lvl="0" marL="457200" rtl="0" algn="l">
              <a:spcBef>
                <a:spcPts val="0"/>
              </a:spcBef>
              <a:spcAft>
                <a:spcPts val="0"/>
              </a:spcAft>
              <a:buSzPts val="1300"/>
              <a:buChar char="●"/>
            </a:pPr>
            <a:r>
              <a:rPr lang="en" sz="1300"/>
              <a:t>EPS is at 57 which suggest poor earnings of the stock.</a:t>
            </a:r>
            <a:endParaRPr sz="1300"/>
          </a:p>
          <a:p>
            <a:pPr indent="-311150" lvl="0" marL="457200" rtl="0" algn="l">
              <a:spcBef>
                <a:spcPts val="0"/>
              </a:spcBef>
              <a:spcAft>
                <a:spcPts val="0"/>
              </a:spcAft>
              <a:buSzPts val="1300"/>
              <a:buChar char="●"/>
            </a:pPr>
            <a:r>
              <a:rPr lang="en" sz="1300"/>
              <a:t>Relative Strength is 12 weak price performance.</a:t>
            </a:r>
            <a:endParaRPr sz="1300"/>
          </a:p>
          <a:p>
            <a:pPr indent="-311150" lvl="0" marL="457200" rtl="0" algn="l">
              <a:spcBef>
                <a:spcPts val="0"/>
              </a:spcBef>
              <a:spcAft>
                <a:spcPts val="0"/>
              </a:spcAft>
              <a:buSzPts val="1300"/>
              <a:buChar char="●"/>
            </a:pPr>
            <a:r>
              <a:rPr lang="en" sz="1300"/>
              <a:t>Buyer demand is good indicating higher institutional buying. Following this it also </a:t>
            </a:r>
            <a:r>
              <a:rPr lang="en" sz="1300"/>
              <a:t> surpassing the 21 and 50 DMA.</a:t>
            </a:r>
            <a:endParaRPr sz="1300"/>
          </a:p>
          <a:p>
            <a:pPr indent="-311150" lvl="0" marL="457200" rtl="0" algn="l">
              <a:spcBef>
                <a:spcPts val="0"/>
              </a:spcBef>
              <a:spcAft>
                <a:spcPts val="0"/>
              </a:spcAft>
              <a:buSzPts val="1300"/>
              <a:buChar char="●"/>
            </a:pPr>
            <a:r>
              <a:rPr lang="en" sz="1300"/>
              <a:t>Current position in the stock should be to hold. Stock still needs to prove itself. </a:t>
            </a:r>
            <a:endParaRPr sz="1300"/>
          </a:p>
        </p:txBody>
      </p:sp>
      <p:sp>
        <p:nvSpPr>
          <p:cNvPr id="383" name="Google Shape;383;p4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47"/>
          <p:cNvPicPr preferRelativeResize="0"/>
          <p:nvPr/>
        </p:nvPicPr>
        <p:blipFill>
          <a:blip r:embed="rId3">
            <a:alphaModFix/>
          </a:blip>
          <a:stretch>
            <a:fillRect/>
          </a:stretch>
        </p:blipFill>
        <p:spPr>
          <a:xfrm>
            <a:off x="3154024" y="387387"/>
            <a:ext cx="5850976" cy="4010625"/>
          </a:xfrm>
          <a:prstGeom prst="rect">
            <a:avLst/>
          </a:prstGeom>
          <a:noFill/>
          <a:ln>
            <a:noFill/>
          </a:ln>
        </p:spPr>
      </p:pic>
      <p:cxnSp>
        <p:nvCxnSpPr>
          <p:cNvPr id="385" name="Google Shape;385;p47"/>
          <p:cNvCxnSpPr/>
          <p:nvPr/>
        </p:nvCxnSpPr>
        <p:spPr>
          <a:xfrm flipH="1" rot="10800000">
            <a:off x="6793300" y="1351175"/>
            <a:ext cx="485400" cy="2613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47"/>
          <p:cNvCxnSpPr>
            <a:stCxn id="387" idx="3"/>
          </p:cNvCxnSpPr>
          <p:nvPr/>
        </p:nvCxnSpPr>
        <p:spPr>
          <a:xfrm flipH="1" rot="10800000">
            <a:off x="7547275" y="1891800"/>
            <a:ext cx="533400" cy="306000"/>
          </a:xfrm>
          <a:prstGeom prst="straightConnector1">
            <a:avLst/>
          </a:prstGeom>
          <a:noFill/>
          <a:ln cap="flat" cmpd="sng" w="9525">
            <a:solidFill>
              <a:schemeClr val="dk2"/>
            </a:solidFill>
            <a:prstDash val="solid"/>
            <a:round/>
            <a:headEnd len="med" w="med" type="none"/>
            <a:tailEnd len="med" w="med" type="triangle"/>
          </a:ln>
        </p:spPr>
      </p:cxnSp>
      <p:sp>
        <p:nvSpPr>
          <p:cNvPr id="388" name="Google Shape;388;p47"/>
          <p:cNvSpPr txBox="1"/>
          <p:nvPr/>
        </p:nvSpPr>
        <p:spPr>
          <a:xfrm>
            <a:off x="5830300" y="1612475"/>
            <a:ext cx="963000" cy="2985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Lato"/>
                <a:ea typeface="Lato"/>
                <a:cs typeface="Lato"/>
                <a:sym typeface="Lato"/>
              </a:rPr>
              <a:t>200-DMA</a:t>
            </a:r>
            <a:endParaRPr sz="1200">
              <a:solidFill>
                <a:srgbClr val="666666"/>
              </a:solidFill>
              <a:latin typeface="Lato"/>
              <a:ea typeface="Lato"/>
              <a:cs typeface="Lato"/>
              <a:sym typeface="Lato"/>
            </a:endParaRPr>
          </a:p>
        </p:txBody>
      </p:sp>
      <p:sp>
        <p:nvSpPr>
          <p:cNvPr id="387" name="Google Shape;387;p47"/>
          <p:cNvSpPr txBox="1"/>
          <p:nvPr/>
        </p:nvSpPr>
        <p:spPr>
          <a:xfrm>
            <a:off x="6681175" y="2048550"/>
            <a:ext cx="866100" cy="2985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Lato"/>
                <a:ea typeface="Lato"/>
                <a:cs typeface="Lato"/>
                <a:sym typeface="Lato"/>
              </a:rPr>
              <a:t>50</a:t>
            </a:r>
            <a:r>
              <a:rPr lang="en" sz="1200">
                <a:solidFill>
                  <a:srgbClr val="666666"/>
                </a:solidFill>
                <a:latin typeface="Lato"/>
                <a:ea typeface="Lato"/>
                <a:cs typeface="Lato"/>
                <a:sym typeface="Lato"/>
              </a:rPr>
              <a:t>-DMA</a:t>
            </a:r>
            <a:endParaRPr sz="1200">
              <a:solidFill>
                <a:srgbClr val="666666"/>
              </a:solidFill>
              <a:latin typeface="Lato"/>
              <a:ea typeface="Lato"/>
              <a:cs typeface="Lato"/>
              <a:sym typeface="Lato"/>
            </a:endParaRPr>
          </a:p>
        </p:txBody>
      </p:sp>
      <p:sp>
        <p:nvSpPr>
          <p:cNvPr id="389" name="Google Shape;389;p47"/>
          <p:cNvSpPr txBox="1"/>
          <p:nvPr/>
        </p:nvSpPr>
        <p:spPr>
          <a:xfrm>
            <a:off x="6351600" y="2604075"/>
            <a:ext cx="1412100" cy="4641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Lato"/>
                <a:ea typeface="Lato"/>
                <a:cs typeface="Lato"/>
                <a:sym typeface="Lato"/>
              </a:rPr>
              <a:t>Poor relative strength  (RS)</a:t>
            </a:r>
            <a:endParaRPr sz="1100">
              <a:solidFill>
                <a:srgbClr val="666666"/>
              </a:solidFill>
              <a:latin typeface="Lato"/>
              <a:ea typeface="Lato"/>
              <a:cs typeface="Lato"/>
              <a:sym typeface="Lato"/>
            </a:endParaRPr>
          </a:p>
        </p:txBody>
      </p:sp>
      <p:cxnSp>
        <p:nvCxnSpPr>
          <p:cNvPr id="390" name="Google Shape;390;p47"/>
          <p:cNvCxnSpPr>
            <a:endCxn id="391" idx="2"/>
          </p:cNvCxnSpPr>
          <p:nvPr/>
        </p:nvCxnSpPr>
        <p:spPr>
          <a:xfrm flipH="1" rot="10800000">
            <a:off x="7763650" y="2844200"/>
            <a:ext cx="604800" cy="18540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47"/>
          <p:cNvSpPr/>
          <p:nvPr/>
        </p:nvSpPr>
        <p:spPr>
          <a:xfrm>
            <a:off x="8368450" y="2560550"/>
            <a:ext cx="533400" cy="5673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txBox="1"/>
          <p:nvPr/>
        </p:nvSpPr>
        <p:spPr>
          <a:xfrm>
            <a:off x="7840625" y="964825"/>
            <a:ext cx="1251900" cy="4236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Lato"/>
                <a:ea typeface="Lato"/>
                <a:cs typeface="Lato"/>
                <a:sym typeface="Lato"/>
              </a:rPr>
              <a:t>Ideal Buy range</a:t>
            </a:r>
            <a:endParaRPr sz="1000">
              <a:solidFill>
                <a:srgbClr val="666666"/>
              </a:solidFill>
              <a:latin typeface="Lato"/>
              <a:ea typeface="Lato"/>
              <a:cs typeface="Lato"/>
              <a:sym typeface="Lato"/>
            </a:endParaRPr>
          </a:p>
          <a:p>
            <a:pPr indent="0" lvl="0" marL="0" rtl="0" algn="l">
              <a:spcBef>
                <a:spcPts val="0"/>
              </a:spcBef>
              <a:spcAft>
                <a:spcPts val="0"/>
              </a:spcAft>
              <a:buNone/>
            </a:pPr>
            <a:r>
              <a:rPr lang="en" sz="1000">
                <a:solidFill>
                  <a:srgbClr val="666666"/>
                </a:solidFill>
                <a:latin typeface="Lato"/>
                <a:ea typeface="Lato"/>
                <a:cs typeface="Lato"/>
                <a:sym typeface="Lato"/>
              </a:rPr>
              <a:t>820-855.5</a:t>
            </a:r>
            <a:endParaRPr sz="1000">
              <a:solidFill>
                <a:srgbClr val="666666"/>
              </a:solidFill>
              <a:latin typeface="Lato"/>
              <a:ea typeface="Lato"/>
              <a:cs typeface="Lato"/>
              <a:sym typeface="Lato"/>
            </a:endParaRPr>
          </a:p>
        </p:txBody>
      </p:sp>
      <p:cxnSp>
        <p:nvCxnSpPr>
          <p:cNvPr id="393" name="Google Shape;393;p47"/>
          <p:cNvCxnSpPr>
            <a:endCxn id="394" idx="1"/>
          </p:cNvCxnSpPr>
          <p:nvPr/>
        </p:nvCxnSpPr>
        <p:spPr>
          <a:xfrm rot="10800000">
            <a:off x="8443250" y="753900"/>
            <a:ext cx="276000" cy="201600"/>
          </a:xfrm>
          <a:prstGeom prst="straightConnector1">
            <a:avLst/>
          </a:prstGeom>
          <a:noFill/>
          <a:ln cap="flat" cmpd="sng" w="9525">
            <a:solidFill>
              <a:schemeClr val="dk2"/>
            </a:solidFill>
            <a:prstDash val="solid"/>
            <a:round/>
            <a:headEnd len="med" w="med" type="none"/>
            <a:tailEnd len="med" w="med" type="triangle"/>
          </a:ln>
        </p:spPr>
      </p:cxnSp>
      <p:sp>
        <p:nvSpPr>
          <p:cNvPr id="394" name="Google Shape;394;p47"/>
          <p:cNvSpPr/>
          <p:nvPr/>
        </p:nvSpPr>
        <p:spPr>
          <a:xfrm>
            <a:off x="8413250" y="709200"/>
            <a:ext cx="30000" cy="89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txBox="1"/>
          <p:nvPr/>
        </p:nvSpPr>
        <p:spPr>
          <a:xfrm>
            <a:off x="5830300" y="491500"/>
            <a:ext cx="1584900" cy="4236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Lato"/>
                <a:ea typeface="Lato"/>
                <a:cs typeface="Lato"/>
                <a:sym typeface="Lato"/>
              </a:rPr>
              <a:t>Look out breakout above average volume</a:t>
            </a:r>
            <a:endParaRPr sz="1000">
              <a:solidFill>
                <a:srgbClr val="666666"/>
              </a:solidFill>
              <a:latin typeface="Lato"/>
              <a:ea typeface="Lato"/>
              <a:cs typeface="Lato"/>
              <a:sym typeface="Lato"/>
            </a:endParaRPr>
          </a:p>
        </p:txBody>
      </p:sp>
      <p:cxnSp>
        <p:nvCxnSpPr>
          <p:cNvPr id="396" name="Google Shape;396;p47"/>
          <p:cNvCxnSpPr>
            <a:stCxn id="395" idx="3"/>
          </p:cNvCxnSpPr>
          <p:nvPr/>
        </p:nvCxnSpPr>
        <p:spPr>
          <a:xfrm>
            <a:off x="7415200" y="703300"/>
            <a:ext cx="871200" cy="13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02" name="Google Shape;402;p48"/>
          <p:cNvSpPr txBox="1"/>
          <p:nvPr>
            <p:ph idx="1" type="body"/>
          </p:nvPr>
        </p:nvSpPr>
        <p:spPr>
          <a:xfrm>
            <a:off x="311700" y="913825"/>
            <a:ext cx="8520600" cy="3551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000000"/>
                </a:solidFill>
                <a:latin typeface="Arial"/>
                <a:ea typeface="Arial"/>
                <a:cs typeface="Arial"/>
                <a:sym typeface="Arial"/>
              </a:rPr>
              <a:t>Despite the pandemic and global economic slowdown, cash rich Indian IT companies are poised to absorb whatever their business might take, on account of their long term relations with fortune 500 companies.</a:t>
            </a:r>
            <a:r>
              <a:rPr lang="en" sz="1200">
                <a:solidFill>
                  <a:srgbClr val="000000"/>
                </a:solidFill>
                <a:latin typeface="Arial"/>
                <a:ea typeface="Arial"/>
                <a:cs typeface="Arial"/>
                <a:sym typeface="Arial"/>
              </a:rPr>
              <a:t>Top tier IT firms such as-Wipro,TCS and Infosys have huge cash reserves, estimated at over $13 billion when put together. A drop in business may not have sudden impact on them. In terms of movement, there is a movement from the smaller or the less capable vendors to larger or the more capable vendors.</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Indian IT firms were very swift in taking cost control measures including freezing lateral hiring, </a:t>
            </a:r>
            <a:r>
              <a:rPr lang="en" sz="1200">
                <a:solidFill>
                  <a:srgbClr val="000000"/>
                </a:solidFill>
                <a:latin typeface="Arial"/>
                <a:ea typeface="Arial"/>
                <a:cs typeface="Arial"/>
                <a:sym typeface="Arial"/>
              </a:rPr>
              <a:t>deferring</a:t>
            </a:r>
            <a:r>
              <a:rPr lang="en" sz="1200">
                <a:solidFill>
                  <a:srgbClr val="000000"/>
                </a:solidFill>
                <a:latin typeface="Arial"/>
                <a:ea typeface="Arial"/>
                <a:cs typeface="Arial"/>
                <a:sym typeface="Arial"/>
              </a:rPr>
              <a:t> promotions, the companies had foreseen challenges arising from revenue pressure and lower utilisations.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Sectors such as manufacturing and </a:t>
            </a:r>
            <a:r>
              <a:rPr lang="en" sz="1200">
                <a:solidFill>
                  <a:srgbClr val="000000"/>
                </a:solidFill>
                <a:latin typeface="Arial"/>
                <a:ea typeface="Arial"/>
                <a:cs typeface="Arial"/>
                <a:sym typeface="Arial"/>
              </a:rPr>
              <a:t>retail</a:t>
            </a:r>
            <a:r>
              <a:rPr lang="en" sz="1200">
                <a:solidFill>
                  <a:srgbClr val="000000"/>
                </a:solidFill>
                <a:latin typeface="Arial"/>
                <a:ea typeface="Arial"/>
                <a:cs typeface="Arial"/>
                <a:sym typeface="Arial"/>
              </a:rPr>
              <a:t> have faced severe blow due to the pandemic. Companies like Infosys, Wipro and TCS have a large share of their revenue coming from theses segments. Services which relate to areas around cloud and virtualization are actually gaining traction. Services which relate to some more project level work, which is discretionary, which will probably be slower</a:t>
            </a:r>
            <a:endParaRPr sz="1200">
              <a:solidFill>
                <a:srgbClr val="000000"/>
              </a:solidFill>
              <a:latin typeface="Arial"/>
              <a:ea typeface="Arial"/>
              <a:cs typeface="Arial"/>
              <a:sym typeface="Arial"/>
            </a:endParaRPr>
          </a:p>
          <a:p>
            <a:pPr indent="0" lvl="0" marL="0" rtl="0" algn="l">
              <a:lnSpc>
                <a:spcPct val="107000"/>
              </a:lnSpc>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p>
        </p:txBody>
      </p:sp>
      <p:sp>
        <p:nvSpPr>
          <p:cNvPr id="403" name="Google Shape;403;p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22587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09" name="Google Shape;409;p4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6"/>
          <p:cNvSpPr txBox="1"/>
          <p:nvPr/>
        </p:nvSpPr>
        <p:spPr>
          <a:xfrm>
            <a:off x="463500" y="977975"/>
            <a:ext cx="4108500" cy="12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Cost Cutting Measures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Salary Capping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Work from home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Weaker Rupee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Sub-contracting</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p:txBody>
      </p:sp>
      <p:pic>
        <p:nvPicPr>
          <p:cNvPr id="99" name="Google Shape;99;p16"/>
          <p:cNvPicPr preferRelativeResize="0"/>
          <p:nvPr/>
        </p:nvPicPr>
        <p:blipFill>
          <a:blip r:embed="rId3">
            <a:alphaModFix/>
          </a:blip>
          <a:stretch>
            <a:fillRect/>
          </a:stretch>
        </p:blipFill>
        <p:spPr>
          <a:xfrm>
            <a:off x="907275" y="2275775"/>
            <a:ext cx="6924675" cy="16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7"/>
          <p:cNvPicPr preferRelativeResize="0"/>
          <p:nvPr/>
        </p:nvPicPr>
        <p:blipFill>
          <a:blip r:embed="rId3">
            <a:alphaModFix/>
          </a:blip>
          <a:stretch>
            <a:fillRect/>
          </a:stretch>
        </p:blipFill>
        <p:spPr>
          <a:xfrm>
            <a:off x="1632550" y="888750"/>
            <a:ext cx="6537850" cy="1910100"/>
          </a:xfrm>
          <a:prstGeom prst="rect">
            <a:avLst/>
          </a:prstGeom>
          <a:noFill/>
          <a:ln>
            <a:noFill/>
          </a:ln>
        </p:spPr>
      </p:pic>
      <p:pic>
        <p:nvPicPr>
          <p:cNvPr id="106" name="Google Shape;106;p17"/>
          <p:cNvPicPr preferRelativeResize="0"/>
          <p:nvPr/>
        </p:nvPicPr>
        <p:blipFill>
          <a:blip r:embed="rId4">
            <a:alphaModFix/>
          </a:blip>
          <a:stretch>
            <a:fillRect/>
          </a:stretch>
        </p:blipFill>
        <p:spPr>
          <a:xfrm>
            <a:off x="1761074" y="2973188"/>
            <a:ext cx="6537850" cy="1899511"/>
          </a:xfrm>
          <a:prstGeom prst="rect">
            <a:avLst/>
          </a:prstGeom>
          <a:noFill/>
          <a:ln>
            <a:noFill/>
          </a:ln>
        </p:spPr>
      </p:pic>
      <p:sp>
        <p:nvSpPr>
          <p:cNvPr id="107" name="Google Shape;107;p17"/>
          <p:cNvSpPr txBox="1"/>
          <p:nvPr/>
        </p:nvSpPr>
        <p:spPr>
          <a:xfrm>
            <a:off x="407050" y="229425"/>
            <a:ext cx="3878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Hiring and litigation</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idx="1" type="body"/>
          </p:nvPr>
        </p:nvSpPr>
        <p:spPr>
          <a:xfrm>
            <a:off x="311700" y="373550"/>
            <a:ext cx="8520600" cy="4195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200">
                <a:solidFill>
                  <a:srgbClr val="000000"/>
                </a:solidFill>
                <a:latin typeface="Arial"/>
                <a:ea typeface="Arial"/>
                <a:cs typeface="Arial"/>
                <a:sym typeface="Arial"/>
              </a:rPr>
              <a:t>Negative Reputation 						  			Overseas expansion &amp; Restrictions</a:t>
            </a:r>
            <a:endParaRPr sz="1200">
              <a:solidFill>
                <a:srgbClr val="000000"/>
              </a:solidFill>
              <a:latin typeface="Arial"/>
              <a:ea typeface="Arial"/>
              <a:cs typeface="Arial"/>
              <a:sym typeface="Arial"/>
            </a:endParaRPr>
          </a:p>
        </p:txBody>
      </p:sp>
      <p:sp>
        <p:nvSpPr>
          <p:cNvPr id="113" name="Google Shape;113;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8"/>
          <p:cNvPicPr preferRelativeResize="0"/>
          <p:nvPr/>
        </p:nvPicPr>
        <p:blipFill>
          <a:blip r:embed="rId3">
            <a:alphaModFix/>
          </a:blip>
          <a:stretch>
            <a:fillRect/>
          </a:stretch>
        </p:blipFill>
        <p:spPr>
          <a:xfrm>
            <a:off x="569850" y="974451"/>
            <a:ext cx="4070624" cy="2760200"/>
          </a:xfrm>
          <a:prstGeom prst="rect">
            <a:avLst/>
          </a:prstGeom>
          <a:noFill/>
          <a:ln>
            <a:noFill/>
          </a:ln>
        </p:spPr>
      </p:pic>
      <p:pic>
        <p:nvPicPr>
          <p:cNvPr id="115" name="Google Shape;115;p18"/>
          <p:cNvPicPr preferRelativeResize="0"/>
          <p:nvPr/>
        </p:nvPicPr>
        <p:blipFill>
          <a:blip r:embed="rId4">
            <a:alphaModFix/>
          </a:blip>
          <a:stretch>
            <a:fillRect/>
          </a:stretch>
        </p:blipFill>
        <p:spPr>
          <a:xfrm>
            <a:off x="4764175" y="1401475"/>
            <a:ext cx="3937025" cy="204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idx="1" type="body"/>
          </p:nvPr>
        </p:nvSpPr>
        <p:spPr>
          <a:xfrm>
            <a:off x="311700" y="373550"/>
            <a:ext cx="8520600" cy="4195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sz="1400">
                <a:solidFill>
                  <a:srgbClr val="000000"/>
                </a:solidFill>
                <a:latin typeface="Arial"/>
                <a:ea typeface="Arial"/>
                <a:cs typeface="Arial"/>
                <a:sym typeface="Arial"/>
              </a:rPr>
              <a:t>Summary </a:t>
            </a:r>
            <a:endParaRPr b="1" sz="1400">
              <a:solidFill>
                <a:srgbClr val="000000"/>
              </a:solidFill>
              <a:latin typeface="Arial"/>
              <a:ea typeface="Arial"/>
              <a:cs typeface="Arial"/>
              <a:sym typeface="Arial"/>
            </a:endParaRPr>
          </a:p>
        </p:txBody>
      </p:sp>
      <p:sp>
        <p:nvSpPr>
          <p:cNvPr id="121" name="Google Shape;121;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9"/>
          <p:cNvPicPr preferRelativeResize="0"/>
          <p:nvPr/>
        </p:nvPicPr>
        <p:blipFill>
          <a:blip r:embed="rId3">
            <a:alphaModFix/>
          </a:blip>
          <a:stretch>
            <a:fillRect/>
          </a:stretch>
        </p:blipFill>
        <p:spPr>
          <a:xfrm>
            <a:off x="1219200" y="1057275"/>
            <a:ext cx="6705600" cy="3028950"/>
          </a:xfrm>
          <a:prstGeom prst="rect">
            <a:avLst/>
          </a:prstGeom>
          <a:noFill/>
          <a:ln>
            <a:noFill/>
          </a:ln>
        </p:spPr>
      </p:pic>
      <p:pic>
        <p:nvPicPr>
          <p:cNvPr id="123" name="Google Shape;123;p19"/>
          <p:cNvPicPr preferRelativeResize="0"/>
          <p:nvPr/>
        </p:nvPicPr>
        <p:blipFill>
          <a:blip r:embed="rId4">
            <a:alphaModFix/>
          </a:blip>
          <a:stretch>
            <a:fillRect/>
          </a:stretch>
        </p:blipFill>
        <p:spPr>
          <a:xfrm>
            <a:off x="1089575" y="1100862"/>
            <a:ext cx="7227751" cy="294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TCS</a:t>
            </a:r>
            <a:endParaRPr/>
          </a:p>
        </p:txBody>
      </p:sp>
      <p:sp>
        <p:nvSpPr>
          <p:cNvPr id="129" name="Google Shape;12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47525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b="1" sz="1200">
              <a:solidFill>
                <a:srgbClr val="47525E"/>
              </a:solidFill>
              <a:highlight>
                <a:srgbClr val="FFFFFF"/>
              </a:highlight>
              <a:latin typeface="Arial"/>
              <a:ea typeface="Arial"/>
              <a:cs typeface="Arial"/>
              <a:sym typeface="Arial"/>
            </a:endParaRPr>
          </a:p>
        </p:txBody>
      </p:sp>
      <p:sp>
        <p:nvSpPr>
          <p:cNvPr id="130" name="Google Shape;130;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0"/>
          <p:cNvPicPr preferRelativeResize="0"/>
          <p:nvPr/>
        </p:nvPicPr>
        <p:blipFill>
          <a:blip r:embed="rId3">
            <a:alphaModFix/>
          </a:blip>
          <a:stretch>
            <a:fillRect/>
          </a:stretch>
        </p:blipFill>
        <p:spPr>
          <a:xfrm>
            <a:off x="7540331" y="391349"/>
            <a:ext cx="1192521" cy="626100"/>
          </a:xfrm>
          <a:prstGeom prst="rect">
            <a:avLst/>
          </a:prstGeom>
          <a:noFill/>
          <a:ln>
            <a:noFill/>
          </a:ln>
        </p:spPr>
      </p:pic>
      <p:pic>
        <p:nvPicPr>
          <p:cNvPr id="132" name="Google Shape;132;p20"/>
          <p:cNvPicPr preferRelativeResize="0"/>
          <p:nvPr/>
        </p:nvPicPr>
        <p:blipFill rotWithShape="1">
          <a:blip r:embed="rId4">
            <a:alphaModFix/>
          </a:blip>
          <a:srcRect b="0" l="0" r="0" t="0"/>
          <a:stretch/>
        </p:blipFill>
        <p:spPr>
          <a:xfrm>
            <a:off x="311700" y="1130525"/>
            <a:ext cx="3620650" cy="3460300"/>
          </a:xfrm>
          <a:prstGeom prst="rect">
            <a:avLst/>
          </a:prstGeom>
          <a:noFill/>
          <a:ln>
            <a:noFill/>
          </a:ln>
        </p:spPr>
      </p:pic>
      <p:pic>
        <p:nvPicPr>
          <p:cNvPr id="133" name="Google Shape;133;p20"/>
          <p:cNvPicPr preferRelativeResize="0"/>
          <p:nvPr/>
        </p:nvPicPr>
        <p:blipFill rotWithShape="1">
          <a:blip r:embed="rId5">
            <a:alphaModFix/>
          </a:blip>
          <a:srcRect b="0" l="0" r="5213" t="0"/>
          <a:stretch/>
        </p:blipFill>
        <p:spPr>
          <a:xfrm>
            <a:off x="3239875" y="77550"/>
            <a:ext cx="3498774" cy="1578300"/>
          </a:xfrm>
          <a:prstGeom prst="rect">
            <a:avLst/>
          </a:prstGeom>
          <a:noFill/>
          <a:ln>
            <a:noFill/>
          </a:ln>
        </p:spPr>
      </p:pic>
      <p:pic>
        <p:nvPicPr>
          <p:cNvPr id="134" name="Google Shape;134;p20"/>
          <p:cNvPicPr preferRelativeResize="0"/>
          <p:nvPr/>
        </p:nvPicPr>
        <p:blipFill>
          <a:blip r:embed="rId6">
            <a:alphaModFix/>
          </a:blip>
          <a:stretch>
            <a:fillRect/>
          </a:stretch>
        </p:blipFill>
        <p:spPr>
          <a:xfrm>
            <a:off x="3239872" y="1850372"/>
            <a:ext cx="1930500" cy="1354125"/>
          </a:xfrm>
          <a:prstGeom prst="rect">
            <a:avLst/>
          </a:prstGeom>
          <a:noFill/>
          <a:ln>
            <a:noFill/>
          </a:ln>
        </p:spPr>
      </p:pic>
      <p:sp>
        <p:nvSpPr>
          <p:cNvPr id="135" name="Google Shape;135;p20"/>
          <p:cNvSpPr txBox="1"/>
          <p:nvPr/>
        </p:nvSpPr>
        <p:spPr>
          <a:xfrm>
            <a:off x="3239875" y="3448725"/>
            <a:ext cx="3330300" cy="106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TCS’ Location Independent Agile Model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SB</a:t>
            </a:r>
            <a:r>
              <a:rPr lang="en">
                <a:latin typeface="Lato"/>
                <a:ea typeface="Lato"/>
                <a:cs typeface="Lato"/>
                <a:sym typeface="Lato"/>
              </a:rPr>
              <a:t>WS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Machine First Delivery Model</a:t>
            </a:r>
            <a:endParaRPr>
              <a:latin typeface="Lato"/>
              <a:ea typeface="Lato"/>
              <a:cs typeface="Lato"/>
              <a:sym typeface="Lato"/>
            </a:endParaRPr>
          </a:p>
        </p:txBody>
      </p:sp>
      <p:pic>
        <p:nvPicPr>
          <p:cNvPr id="136" name="Google Shape;136;p20"/>
          <p:cNvPicPr preferRelativeResize="0"/>
          <p:nvPr/>
        </p:nvPicPr>
        <p:blipFill>
          <a:blip r:embed="rId7">
            <a:alphaModFix/>
          </a:blip>
          <a:stretch>
            <a:fillRect/>
          </a:stretch>
        </p:blipFill>
        <p:spPr>
          <a:xfrm>
            <a:off x="5321190" y="1551250"/>
            <a:ext cx="3717760" cy="1578300"/>
          </a:xfrm>
          <a:prstGeom prst="rect">
            <a:avLst/>
          </a:prstGeom>
          <a:noFill/>
          <a:ln>
            <a:noFill/>
          </a:ln>
        </p:spPr>
      </p:pic>
      <p:pic>
        <p:nvPicPr>
          <p:cNvPr id="137" name="Google Shape;137;p20"/>
          <p:cNvPicPr preferRelativeResize="0"/>
          <p:nvPr/>
        </p:nvPicPr>
        <p:blipFill>
          <a:blip r:embed="rId8">
            <a:alphaModFix/>
          </a:blip>
          <a:stretch>
            <a:fillRect/>
          </a:stretch>
        </p:blipFill>
        <p:spPr>
          <a:xfrm>
            <a:off x="6924050" y="3344475"/>
            <a:ext cx="1930500" cy="352036"/>
          </a:xfrm>
          <a:prstGeom prst="rect">
            <a:avLst/>
          </a:prstGeom>
          <a:noFill/>
          <a:ln>
            <a:noFill/>
          </a:ln>
        </p:spPr>
      </p:pic>
      <p:pic>
        <p:nvPicPr>
          <p:cNvPr id="138" name="Google Shape;138;p20"/>
          <p:cNvPicPr preferRelativeResize="0"/>
          <p:nvPr/>
        </p:nvPicPr>
        <p:blipFill>
          <a:blip r:embed="rId9">
            <a:alphaModFix/>
          </a:blip>
          <a:stretch>
            <a:fillRect/>
          </a:stretch>
        </p:blipFill>
        <p:spPr>
          <a:xfrm>
            <a:off x="7177125" y="3663361"/>
            <a:ext cx="799850" cy="1108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2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idx="1" type="body"/>
          </p:nvPr>
        </p:nvSpPr>
        <p:spPr>
          <a:xfrm>
            <a:off x="311700" y="311425"/>
            <a:ext cx="8520600" cy="4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0"/>
              </a:spcAft>
              <a:buNone/>
            </a:pPr>
            <a:r>
              <a:t/>
            </a:r>
            <a:endParaRPr b="1" sz="1400">
              <a:solidFill>
                <a:srgbClr val="000000"/>
              </a:solidFill>
            </a:endParaRPr>
          </a:p>
          <a:p>
            <a:pPr indent="0" lvl="0" marL="0" rtl="0" algn="l">
              <a:spcBef>
                <a:spcPts val="1600"/>
              </a:spcBef>
              <a:spcAft>
                <a:spcPts val="1600"/>
              </a:spcAft>
              <a:buNone/>
            </a:pPr>
            <a:r>
              <a:t/>
            </a:r>
            <a:endParaRPr b="1" sz="1400">
              <a:solidFill>
                <a:srgbClr val="000000"/>
              </a:solidFill>
              <a:highlight>
                <a:srgbClr val="FFFFFF"/>
              </a:highlight>
              <a:latin typeface="Arial"/>
              <a:ea typeface="Arial"/>
              <a:cs typeface="Arial"/>
              <a:sym typeface="Arial"/>
            </a:endParaRPr>
          </a:p>
        </p:txBody>
      </p:sp>
      <p:sp>
        <p:nvSpPr>
          <p:cNvPr id="144" name="Google Shape;144;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1"/>
          <p:cNvPicPr preferRelativeResize="0"/>
          <p:nvPr/>
        </p:nvPicPr>
        <p:blipFill>
          <a:blip r:embed="rId3">
            <a:alphaModFix/>
          </a:blip>
          <a:stretch>
            <a:fillRect/>
          </a:stretch>
        </p:blipFill>
        <p:spPr>
          <a:xfrm>
            <a:off x="311700" y="311425"/>
            <a:ext cx="4447826" cy="2483400"/>
          </a:xfrm>
          <a:prstGeom prst="rect">
            <a:avLst/>
          </a:prstGeom>
          <a:noFill/>
          <a:ln>
            <a:noFill/>
          </a:ln>
        </p:spPr>
      </p:pic>
      <p:pic>
        <p:nvPicPr>
          <p:cNvPr id="146" name="Google Shape;146;p21"/>
          <p:cNvPicPr preferRelativeResize="0"/>
          <p:nvPr/>
        </p:nvPicPr>
        <p:blipFill rotWithShape="1">
          <a:blip r:embed="rId4">
            <a:alphaModFix/>
          </a:blip>
          <a:srcRect b="2114" l="2398" r="2035" t="0"/>
          <a:stretch/>
        </p:blipFill>
        <p:spPr>
          <a:xfrm>
            <a:off x="4850150" y="1080525"/>
            <a:ext cx="4188801" cy="3600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